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png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media/image8.tif" ContentType="image/tiff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32399288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9"/>
    <a:srgbClr val="ED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1"/>
  </p:normalViewPr>
  <p:slideViewPr>
    <p:cSldViewPr snapToGrid="0" snapToObjects="1">
      <p:cViewPr varScale="1">
        <p:scale>
          <a:sx n="18" d="100"/>
          <a:sy n="18" d="100"/>
        </p:scale>
        <p:origin x="140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5302386"/>
            <a:ext cx="27539395" cy="1127975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17017128"/>
            <a:ext cx="24299466" cy="7822326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7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1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1724962"/>
            <a:ext cx="6986096" cy="2745689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1724962"/>
            <a:ext cx="20553298" cy="2745689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1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26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8077332"/>
            <a:ext cx="27944386" cy="13477201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1682033"/>
            <a:ext cx="27944386" cy="7087342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9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8624810"/>
            <a:ext cx="13769697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8624810"/>
            <a:ext cx="13769697" cy="20557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34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1724969"/>
            <a:ext cx="27944386" cy="6262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7942328"/>
            <a:ext cx="13706415" cy="3892412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1834740"/>
            <a:ext cx="13706415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7942328"/>
            <a:ext cx="13773917" cy="3892412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1834740"/>
            <a:ext cx="13773917" cy="174071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9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27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67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159952"/>
            <a:ext cx="10449614" cy="7559834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4664905"/>
            <a:ext cx="16402140" cy="23024494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9719786"/>
            <a:ext cx="10449614" cy="18007107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78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159952"/>
            <a:ext cx="10449614" cy="7559834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4664905"/>
            <a:ext cx="16402140" cy="23024494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9719786"/>
            <a:ext cx="10449614" cy="18007107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85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1724969"/>
            <a:ext cx="27944386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8624810"/>
            <a:ext cx="27944386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F25D3-B88A-C242-9C12-110548BB7DCD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30029347"/>
            <a:ext cx="1093476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C3AFA-F1C4-A847-9CFD-FA8C70CCA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6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sv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tiff"/><Relationship Id="rId2" Type="http://schemas.openxmlformats.org/officeDocument/2006/relationships/image" Target="../media/image1.png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8.ti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svg"/><Relationship Id="rId1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tiff"/><Relationship Id="rId2" Type="http://schemas.openxmlformats.org/officeDocument/2006/relationships/image" Target="../media/image1.png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png"/><Relationship Id="rId9" Type="http://schemas.openxmlformats.org/officeDocument/2006/relationships/image" Target="../media/image8.ti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700731-DBBC-744F-8B23-E9463B77CF50}"/>
              </a:ext>
            </a:extLst>
          </p:cNvPr>
          <p:cNvSpPr/>
          <p:nvPr/>
        </p:nvSpPr>
        <p:spPr>
          <a:xfrm>
            <a:off x="622346" y="17185627"/>
            <a:ext cx="8329758" cy="8758598"/>
          </a:xfrm>
          <a:prstGeom prst="roundRect">
            <a:avLst/>
          </a:prstGeom>
          <a:solidFill>
            <a:srgbClr val="1A1A1A"/>
          </a:solidFill>
          <a:ln w="254000">
            <a:solidFill>
              <a:srgbClr val="0F75B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85C982-F53F-6C46-B66F-EAACE7F38C40}"/>
              </a:ext>
            </a:extLst>
          </p:cNvPr>
          <p:cNvSpPr txBox="1"/>
          <p:nvPr/>
        </p:nvSpPr>
        <p:spPr>
          <a:xfrm>
            <a:off x="1092642" y="17566813"/>
            <a:ext cx="752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4. Identify signature </a:t>
            </a:r>
            <a:br>
              <a:rPr lang="en-GB" sz="4000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whistles</a:t>
            </a:r>
          </a:p>
        </p:txBody>
      </p:sp>
      <p:sp>
        <p:nvSpPr>
          <p:cNvPr id="112" name="U-turn Arrow 111">
            <a:extLst>
              <a:ext uri="{FF2B5EF4-FFF2-40B4-BE49-F238E27FC236}">
                <a16:creationId xmlns:a16="http://schemas.microsoft.com/office/drawing/2014/main" id="{1C38AD05-A4CF-F049-A284-76233E59BE15}"/>
              </a:ext>
            </a:extLst>
          </p:cNvPr>
          <p:cNvSpPr/>
          <p:nvPr/>
        </p:nvSpPr>
        <p:spPr>
          <a:xfrm>
            <a:off x="4136189" y="5741769"/>
            <a:ext cx="18065556" cy="1695283"/>
          </a:xfrm>
          <a:prstGeom prst="uturnArrow">
            <a:avLst>
              <a:gd name="adj1" fmla="val 34037"/>
              <a:gd name="adj2" fmla="val 25000"/>
              <a:gd name="adj3" fmla="val 33615"/>
              <a:gd name="adj4" fmla="val 50000"/>
              <a:gd name="adj5" fmla="val 100000"/>
            </a:avLst>
          </a:prstGeom>
          <a:solidFill>
            <a:srgbClr val="92278F"/>
          </a:solidFill>
          <a:ln w="101600">
            <a:solidFill>
              <a:srgbClr val="9227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3" name="U-turn Arrow 112">
            <a:extLst>
              <a:ext uri="{FF2B5EF4-FFF2-40B4-BE49-F238E27FC236}">
                <a16:creationId xmlns:a16="http://schemas.microsoft.com/office/drawing/2014/main" id="{4CCBF3F7-7AB2-D440-9742-E5296F189F3C}"/>
              </a:ext>
            </a:extLst>
          </p:cNvPr>
          <p:cNvSpPr/>
          <p:nvPr/>
        </p:nvSpPr>
        <p:spPr>
          <a:xfrm rot="5400000">
            <a:off x="20153273" y="15599554"/>
            <a:ext cx="11392935" cy="1663621"/>
          </a:xfrm>
          <a:prstGeom prst="uturnArrow">
            <a:avLst>
              <a:gd name="adj1" fmla="val 36363"/>
              <a:gd name="adj2" fmla="val 25000"/>
              <a:gd name="adj3" fmla="val 31014"/>
              <a:gd name="adj4" fmla="val 50000"/>
              <a:gd name="adj5" fmla="val 92589"/>
            </a:avLst>
          </a:prstGeom>
          <a:solidFill>
            <a:srgbClr val="92278F"/>
          </a:solidFill>
          <a:ln w="88900">
            <a:solidFill>
              <a:srgbClr val="9227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AE24985-CB0C-C94F-9031-C7D6ECE817CC}"/>
              </a:ext>
            </a:extLst>
          </p:cNvPr>
          <p:cNvSpPr/>
          <p:nvPr/>
        </p:nvSpPr>
        <p:spPr>
          <a:xfrm>
            <a:off x="-43545" y="620486"/>
            <a:ext cx="32486377" cy="2861070"/>
          </a:xfrm>
          <a:prstGeom prst="rect">
            <a:avLst/>
          </a:prstGeom>
          <a:solidFill>
            <a:srgbClr val="92278F"/>
          </a:solidFill>
          <a:ln>
            <a:solidFill>
              <a:srgbClr val="922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Helvetica" pitchFamily="2" charset="0"/>
              </a:rPr>
              <a:t>Acoustic Identification of Dolphin Whistles using Deep Learning Techniques </a:t>
            </a:r>
            <a:endParaRPr lang="en-GB" sz="8800" b="1" dirty="0">
              <a:latin typeface="Helvetica" pitchFamily="2" charset="0"/>
            </a:endParaRPr>
          </a:p>
        </p:txBody>
      </p:sp>
      <p:pic>
        <p:nvPicPr>
          <p:cNvPr id="115" name="Picture 114" descr="A picture containing text&#10;&#10;Description automatically generated">
            <a:extLst>
              <a:ext uri="{FF2B5EF4-FFF2-40B4-BE49-F238E27FC236}">
                <a16:creationId xmlns:a16="http://schemas.microsoft.com/office/drawing/2014/main" id="{8C0AA4D5-678E-444B-AB7C-4654579B5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0" r="2409" b="4692"/>
          <a:stretch/>
        </p:blipFill>
        <p:spPr>
          <a:xfrm>
            <a:off x="8936709" y="29307204"/>
            <a:ext cx="5184958" cy="2778059"/>
          </a:xfrm>
          <a:prstGeom prst="rect">
            <a:avLst/>
          </a:prstGeom>
        </p:spPr>
      </p:pic>
      <p:pic>
        <p:nvPicPr>
          <p:cNvPr id="116" name="Picture 115" descr="Logo, icon&#10;&#10;Description automatically generated">
            <a:extLst>
              <a:ext uri="{FF2B5EF4-FFF2-40B4-BE49-F238E27FC236}">
                <a16:creationId xmlns:a16="http://schemas.microsoft.com/office/drawing/2014/main" id="{5D3198B5-0A0D-5849-B9C0-B6302B17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363" y="29506228"/>
            <a:ext cx="2463587" cy="2446746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0EC5D5-F914-F744-9FC6-8A6A5B710357}"/>
              </a:ext>
            </a:extLst>
          </p:cNvPr>
          <p:cNvGrpSpPr/>
          <p:nvPr/>
        </p:nvGrpSpPr>
        <p:grpSpPr>
          <a:xfrm>
            <a:off x="3855343" y="3247445"/>
            <a:ext cx="20027642" cy="1905033"/>
            <a:chOff x="67606" y="3694286"/>
            <a:chExt cx="20027642" cy="1905033"/>
          </a:xfrm>
        </p:grpSpPr>
        <p:sp>
          <p:nvSpPr>
            <p:cNvPr id="118" name="Title 1">
              <a:extLst>
                <a:ext uri="{FF2B5EF4-FFF2-40B4-BE49-F238E27FC236}">
                  <a16:creationId xmlns:a16="http://schemas.microsoft.com/office/drawing/2014/main" id="{985CB2B5-DA28-DB44-B4A6-243653A114D0}"/>
                </a:ext>
              </a:extLst>
            </p:cNvPr>
            <p:cNvSpPr txBox="1">
              <a:spLocks/>
            </p:cNvSpPr>
            <p:nvPr/>
          </p:nvSpPr>
          <p:spPr>
            <a:xfrm>
              <a:off x="846746" y="3694286"/>
              <a:ext cx="19248502" cy="19050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323990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25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4800" b="1" dirty="0">
                  <a:solidFill>
                    <a:schemeClr val="bg1"/>
                  </a:solidFill>
                  <a:latin typeface="Helvetica" pitchFamily="2" charset="0"/>
                </a:rPr>
                <a:t>Georgia Atkinson</a:t>
              </a:r>
              <a:r>
                <a:rPr lang="en-GB" sz="4800" dirty="0">
                  <a:solidFill>
                    <a:schemeClr val="bg1"/>
                  </a:solidFill>
                  <a:latin typeface="Helvetica" pitchFamily="2" charset="0"/>
                </a:rPr>
                <a:t>, Nick Wright, A. Stephen McGough, Per Berggren</a:t>
              </a:r>
            </a:p>
            <a:p>
              <a:r>
                <a:rPr lang="en-GB" sz="3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r>
                <a:rPr lang="en-GB" sz="3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g.atkinson, </a:t>
              </a:r>
              <a:r>
                <a:rPr lang="en-GB" sz="3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nick.wright, stephen.mcgough, per.berggren}@</a:t>
              </a:r>
              <a:r>
                <a:rPr lang="en-GB" sz="3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newcastle.ac.uk</a:t>
              </a:r>
              <a:endParaRPr lang="en-GB" sz="3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19" name="Graphic 118" descr="Envelope with solid fill">
              <a:extLst>
                <a:ext uri="{FF2B5EF4-FFF2-40B4-BE49-F238E27FC236}">
                  <a16:creationId xmlns:a16="http://schemas.microsoft.com/office/drawing/2014/main" id="{4F965729-ECA5-B04B-A1D5-112BF426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191" y="5043281"/>
              <a:ext cx="511273" cy="511273"/>
            </a:xfrm>
            <a:prstGeom prst="rect">
              <a:avLst/>
            </a:prstGeom>
          </p:spPr>
        </p:pic>
        <p:pic>
          <p:nvPicPr>
            <p:cNvPr id="120" name="Graphic 119" descr="Users with solid fill">
              <a:extLst>
                <a:ext uri="{FF2B5EF4-FFF2-40B4-BE49-F238E27FC236}">
                  <a16:creationId xmlns:a16="http://schemas.microsoft.com/office/drawing/2014/main" id="{8CE5D4BF-AED5-2648-A111-F576F136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06" y="4163257"/>
              <a:ext cx="1040445" cy="1040445"/>
            </a:xfrm>
            <a:prstGeom prst="rect">
              <a:avLst/>
            </a:prstGeom>
          </p:spPr>
        </p:pic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9E69A9E-FE39-504B-A8A9-B86964F6A253}"/>
              </a:ext>
            </a:extLst>
          </p:cNvPr>
          <p:cNvCxnSpPr/>
          <p:nvPr/>
        </p:nvCxnSpPr>
        <p:spPr>
          <a:xfrm>
            <a:off x="-43545" y="489857"/>
            <a:ext cx="32442833" cy="0"/>
          </a:xfrm>
          <a:prstGeom prst="line">
            <a:avLst/>
          </a:prstGeom>
          <a:ln w="1397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FF16BBC-EECC-124A-92C8-E9AD7064224E}"/>
              </a:ext>
            </a:extLst>
          </p:cNvPr>
          <p:cNvCxnSpPr/>
          <p:nvPr/>
        </p:nvCxnSpPr>
        <p:spPr>
          <a:xfrm>
            <a:off x="-18804" y="3661942"/>
            <a:ext cx="32442833" cy="0"/>
          </a:xfrm>
          <a:prstGeom prst="line">
            <a:avLst/>
          </a:prstGeom>
          <a:ln w="1397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405F6E-3F51-6848-A8FC-C7356317E7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14878"/>
          <a:stretch/>
        </p:blipFill>
        <p:spPr>
          <a:xfrm>
            <a:off x="298096" y="29586279"/>
            <a:ext cx="8454453" cy="2372398"/>
          </a:xfrm>
          <a:prstGeom prst="rect">
            <a:avLst/>
          </a:prstGeom>
        </p:spPr>
      </p:pic>
      <p:pic>
        <p:nvPicPr>
          <p:cNvPr id="124" name="Picture 12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DDA188-3984-664E-AD56-4940BCBBC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32296" y="29449040"/>
            <a:ext cx="9802372" cy="2446746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F55644-FEC4-174A-B29B-A3555CB37F83}"/>
              </a:ext>
            </a:extLst>
          </p:cNvPr>
          <p:cNvCxnSpPr/>
          <p:nvPr/>
        </p:nvCxnSpPr>
        <p:spPr>
          <a:xfrm>
            <a:off x="-43547" y="32302678"/>
            <a:ext cx="32442833" cy="0"/>
          </a:xfrm>
          <a:prstGeom prst="line">
            <a:avLst/>
          </a:prstGeom>
          <a:ln w="2540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7C0C75F-A7FA-4740-A85F-274AE111EAAC}"/>
              </a:ext>
            </a:extLst>
          </p:cNvPr>
          <p:cNvGrpSpPr/>
          <p:nvPr/>
        </p:nvGrpSpPr>
        <p:grpSpPr>
          <a:xfrm>
            <a:off x="16583455" y="7671458"/>
            <a:ext cx="8403151" cy="8689466"/>
            <a:chOff x="18240805" y="8349096"/>
            <a:chExt cx="7878093" cy="7215534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3156CD4A-74A1-9C47-B4C1-4F2387C7B945}"/>
                </a:ext>
              </a:extLst>
            </p:cNvPr>
            <p:cNvSpPr/>
            <p:nvPr/>
          </p:nvSpPr>
          <p:spPr>
            <a:xfrm>
              <a:off x="18240805" y="8349096"/>
              <a:ext cx="7878093" cy="7215534"/>
            </a:xfrm>
            <a:prstGeom prst="roundRect">
              <a:avLst/>
            </a:prstGeom>
            <a:solidFill>
              <a:srgbClr val="1A1A1A"/>
            </a:solidFill>
            <a:ln w="254000">
              <a:solidFill>
                <a:srgbClr val="ED1B2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3DFF66-D959-B347-B6AA-E37164533413}"/>
                </a:ext>
              </a:extLst>
            </p:cNvPr>
            <p:cNvSpPr txBox="1"/>
            <p:nvPr/>
          </p:nvSpPr>
          <p:spPr>
            <a:xfrm>
              <a:off x="18759564" y="8599496"/>
              <a:ext cx="69892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2. Find the start and end points of whistles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14A7D96-9AD9-DA43-95DC-386E4385B56B}"/>
              </a:ext>
            </a:extLst>
          </p:cNvPr>
          <p:cNvGrpSpPr/>
          <p:nvPr/>
        </p:nvGrpSpPr>
        <p:grpSpPr>
          <a:xfrm>
            <a:off x="27354190" y="3607503"/>
            <a:ext cx="5128966" cy="17725248"/>
            <a:chOff x="27323420" y="3446887"/>
            <a:chExt cx="5128966" cy="1772524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05DEC70-8E57-8844-AE51-7BC277850593}"/>
                </a:ext>
              </a:extLst>
            </p:cNvPr>
            <p:cNvSpPr/>
            <p:nvPr/>
          </p:nvSpPr>
          <p:spPr>
            <a:xfrm>
              <a:off x="27323420" y="3446887"/>
              <a:ext cx="5128966" cy="963148"/>
            </a:xfrm>
            <a:prstGeom prst="rect">
              <a:avLst/>
            </a:prstGeom>
            <a:solidFill>
              <a:srgbClr val="922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5400" b="1" dirty="0">
                  <a:solidFill>
                    <a:schemeClr val="bg1"/>
                  </a:solidFill>
                  <a:latin typeface="Helvetica" pitchFamily="2" charset="0"/>
                </a:rPr>
                <a:t>Process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26097B5-42D5-9D45-981B-F7B2105A2FE1}"/>
                </a:ext>
              </a:extLst>
            </p:cNvPr>
            <p:cNvSpPr txBox="1"/>
            <p:nvPr/>
          </p:nvSpPr>
          <p:spPr>
            <a:xfrm>
              <a:off x="27486471" y="4521423"/>
              <a:ext cx="4910302" cy="16650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GB" sz="1600" dirty="0">
                <a:solidFill>
                  <a:schemeClr val="bg1"/>
                </a:solidFill>
                <a:latin typeface="Helvetica" pitchFamily="2" charset="0"/>
              </a:endParaRPr>
            </a:p>
            <a:p>
              <a:pPr algn="ctr"/>
              <a:r>
                <a:rPr lang="en-GB" sz="3600" b="1" dirty="0">
                  <a:solidFill>
                    <a:schemeClr val="bg1"/>
                  </a:solidFill>
                  <a:latin typeface="Helvetica" pitchFamily="2" charset="0"/>
                </a:rPr>
                <a:t>Signature whistle detection pipeline developed using neural networks</a:t>
              </a:r>
            </a:p>
            <a:p>
              <a:pPr marL="450850" indent="-450850"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chemeClr val="bg1"/>
                </a:solidFill>
                <a:latin typeface="Helvetica" pitchFamily="2" charset="0"/>
              </a:endParaRPr>
            </a:p>
            <a:p>
              <a:pPr marL="549275" indent="-549275">
                <a:buFont typeface="+mj-lt"/>
                <a:buAutoNum type="arabicPeriod"/>
              </a:pP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A Convolutional Neural Network </a:t>
              </a:r>
              <a:b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is used to detect whistles from large audio files.</a:t>
              </a:r>
            </a:p>
            <a:p>
              <a:pPr marL="549275" indent="-549275">
                <a:buFont typeface="+mj-lt"/>
                <a:buAutoNum type="arabicPeriod"/>
              </a:pPr>
              <a:endParaRPr lang="en-GB" sz="2000" dirty="0">
                <a:solidFill>
                  <a:schemeClr val="bg1"/>
                </a:solidFill>
                <a:latin typeface="Helvetica" pitchFamily="2" charset="0"/>
              </a:endParaRPr>
            </a:p>
            <a:p>
              <a:pPr marL="549275" indent="-549275">
                <a:buFont typeface="+mj-lt"/>
                <a:buAutoNum type="arabicPeriod"/>
              </a:pP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Start and end points detection model</a:t>
              </a:r>
              <a:b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is built upon a Convolutional Recurrent Neural Network. </a:t>
              </a:r>
            </a:p>
            <a:p>
              <a:pPr marL="549275" indent="-549275">
                <a:buFont typeface="+mj-lt"/>
                <a:buAutoNum type="arabicPeriod"/>
              </a:pPr>
              <a:endParaRPr lang="en-GB" sz="2000" dirty="0">
                <a:solidFill>
                  <a:schemeClr val="bg1"/>
                </a:solidFill>
                <a:latin typeface="Helvetica" pitchFamily="2" charset="0"/>
              </a:endParaRPr>
            </a:p>
            <a:p>
              <a:pPr marL="549275" indent="-549275">
                <a:buFont typeface="+mj-lt"/>
                <a:buAutoNum type="arabicPeriod"/>
              </a:pP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A Siamese Neural Network is used to measure whistle similarities</a:t>
              </a:r>
            </a:p>
            <a:p>
              <a:pPr marL="549275" indent="-549275">
                <a:buFont typeface="+mj-lt"/>
                <a:buAutoNum type="arabicPeriod"/>
              </a:pPr>
              <a:endParaRPr lang="en-GB" sz="2000" dirty="0">
                <a:solidFill>
                  <a:schemeClr val="bg1"/>
                </a:solidFill>
                <a:latin typeface="Helvetica" pitchFamily="2" charset="0"/>
              </a:endParaRPr>
            </a:p>
            <a:p>
              <a:pPr marL="549275" indent="-549275">
                <a:buFont typeface="+mj-lt"/>
                <a:buAutoNum type="arabicPeriod"/>
              </a:pP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The output from the networks above, along with SIGID</a:t>
              </a:r>
              <a:r>
                <a:rPr lang="en-GB" sz="3600" baseline="30000" dirty="0">
                  <a:solidFill>
                    <a:schemeClr val="bg1"/>
                  </a:solidFill>
                  <a:latin typeface="Helvetica" pitchFamily="2" charset="0"/>
                </a:rPr>
                <a:t>[1]</a:t>
              </a: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,</a:t>
              </a:r>
              <a:b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n-GB" sz="3600" dirty="0">
                  <a:solidFill>
                    <a:schemeClr val="bg1"/>
                  </a:solidFill>
                  <a:latin typeface="Helvetica" pitchFamily="2" charset="0"/>
                </a:rPr>
                <a:t>is used to determine which detected whistles are signature whistles.</a:t>
              </a:r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D43D549-056E-114F-962F-E22A67F1CE55}"/>
              </a:ext>
            </a:extLst>
          </p:cNvPr>
          <p:cNvCxnSpPr>
            <a:cxnSpLocks/>
          </p:cNvCxnSpPr>
          <p:nvPr/>
        </p:nvCxnSpPr>
        <p:spPr>
          <a:xfrm>
            <a:off x="27323419" y="3717249"/>
            <a:ext cx="0" cy="28682039"/>
          </a:xfrm>
          <a:prstGeom prst="line">
            <a:avLst/>
          </a:prstGeom>
          <a:ln w="2540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77A4641-237A-A74A-8025-7CD6A46EDDB8}"/>
              </a:ext>
            </a:extLst>
          </p:cNvPr>
          <p:cNvCxnSpPr>
            <a:cxnSpLocks/>
          </p:cNvCxnSpPr>
          <p:nvPr/>
        </p:nvCxnSpPr>
        <p:spPr>
          <a:xfrm>
            <a:off x="-21774" y="29085690"/>
            <a:ext cx="32485444" cy="0"/>
          </a:xfrm>
          <a:prstGeom prst="line">
            <a:avLst/>
          </a:prstGeom>
          <a:ln w="36195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E07577-DCFA-D14F-81C3-F06479F95726}"/>
              </a:ext>
            </a:extLst>
          </p:cNvPr>
          <p:cNvSpPr/>
          <p:nvPr/>
        </p:nvSpPr>
        <p:spPr>
          <a:xfrm>
            <a:off x="-43546" y="28493751"/>
            <a:ext cx="27208688" cy="1210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This work was supported by the Engineering and Physical Sciences Research Council, Centre for Doctoral Training in Cloud Computing for Big Data (EP/L015358/1)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79B001D-43B0-D942-AD11-D4478F0778EA}"/>
              </a:ext>
            </a:extLst>
          </p:cNvPr>
          <p:cNvSpPr/>
          <p:nvPr/>
        </p:nvSpPr>
        <p:spPr>
          <a:xfrm>
            <a:off x="27292649" y="21277224"/>
            <a:ext cx="5128966" cy="956099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Talking Points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EC7960-D525-C44C-A027-D4213D395382}"/>
              </a:ext>
            </a:extLst>
          </p:cNvPr>
          <p:cNvGrpSpPr>
            <a:grpSpLocks noChangeAspect="1"/>
          </p:cNvGrpSpPr>
          <p:nvPr/>
        </p:nvGrpSpPr>
        <p:grpSpPr>
          <a:xfrm>
            <a:off x="16879707" y="10266593"/>
            <a:ext cx="4875468" cy="4124696"/>
            <a:chOff x="18868764" y="9877292"/>
            <a:chExt cx="6228000" cy="5083200"/>
          </a:xfrm>
        </p:grpSpPr>
        <p:pic>
          <p:nvPicPr>
            <p:cNvPr id="137" name="Picture 13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7409E6E-3361-A740-9FE0-BCF17B12D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845" t="9727" r="2012" b="13007"/>
            <a:stretch/>
          </p:blipFill>
          <p:spPr>
            <a:xfrm>
              <a:off x="18929134" y="9943777"/>
              <a:ext cx="6113038" cy="4968494"/>
            </a:xfrm>
            <a:prstGeom prst="roundRect">
              <a:avLst>
                <a:gd name="adj" fmla="val 2800"/>
              </a:avLst>
            </a:prstGeom>
            <a:ln w="28575">
              <a:solidFill>
                <a:srgbClr val="ED1B23"/>
              </a:solidFill>
            </a:ln>
          </p:spPr>
        </p:pic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3A32449-380C-4946-BA5F-CF0082028ED8}"/>
                </a:ext>
              </a:extLst>
            </p:cNvPr>
            <p:cNvCxnSpPr>
              <a:cxnSpLocks/>
            </p:cNvCxnSpPr>
            <p:nvPr/>
          </p:nvCxnSpPr>
          <p:spPr>
            <a:xfrm>
              <a:off x="19082164" y="9958065"/>
              <a:ext cx="0" cy="4968494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F6B63D-C368-EB40-A72F-569334903ADF}"/>
                </a:ext>
              </a:extLst>
            </p:cNvPr>
            <p:cNvCxnSpPr>
              <a:cxnSpLocks/>
            </p:cNvCxnSpPr>
            <p:nvPr/>
          </p:nvCxnSpPr>
          <p:spPr>
            <a:xfrm>
              <a:off x="21522266" y="9936439"/>
              <a:ext cx="0" cy="4990120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A8CB93-8612-6B48-AC44-D5B286555108}"/>
                </a:ext>
              </a:extLst>
            </p:cNvPr>
            <p:cNvCxnSpPr>
              <a:cxnSpLocks/>
            </p:cNvCxnSpPr>
            <p:nvPr/>
          </p:nvCxnSpPr>
          <p:spPr>
            <a:xfrm>
              <a:off x="22487466" y="9943777"/>
              <a:ext cx="0" cy="4990120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1A5D901-BC4F-4046-A607-9F7321221148}"/>
                </a:ext>
              </a:extLst>
            </p:cNvPr>
            <p:cNvSpPr txBox="1"/>
            <p:nvPr/>
          </p:nvSpPr>
          <p:spPr>
            <a:xfrm>
              <a:off x="19087887" y="9973323"/>
              <a:ext cx="1251170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0.08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982C850-CAB2-0B41-99A8-FED6E28380A8}"/>
                </a:ext>
              </a:extLst>
            </p:cNvPr>
            <p:cNvSpPr txBox="1"/>
            <p:nvPr/>
          </p:nvSpPr>
          <p:spPr>
            <a:xfrm>
              <a:off x="20416631" y="9943778"/>
              <a:ext cx="1173855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1.23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B2A17D2-2111-7741-BEA7-06FB3AE1C18E}"/>
                </a:ext>
              </a:extLst>
            </p:cNvPr>
            <p:cNvSpPr txBox="1"/>
            <p:nvPr/>
          </p:nvSpPr>
          <p:spPr>
            <a:xfrm>
              <a:off x="22476730" y="9977795"/>
              <a:ext cx="1193419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2.01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61AD3B2-26B4-3C46-9508-0CA26FA3331F}"/>
                </a:ext>
              </a:extLst>
            </p:cNvPr>
            <p:cNvSpPr txBox="1"/>
            <p:nvPr/>
          </p:nvSpPr>
          <p:spPr>
            <a:xfrm>
              <a:off x="23825624" y="9978011"/>
              <a:ext cx="1193419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2.99</a:t>
              </a: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701F0DC-371A-BC4E-8767-D6C907B056D9}"/>
                </a:ext>
              </a:extLst>
            </p:cNvPr>
            <p:cNvCxnSpPr>
              <a:cxnSpLocks/>
            </p:cNvCxnSpPr>
            <p:nvPr/>
          </p:nvCxnSpPr>
          <p:spPr>
            <a:xfrm>
              <a:off x="24995788" y="9943777"/>
              <a:ext cx="0" cy="4990120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62FABF71-BA4E-2C4E-B284-99298D0B77AB}"/>
                </a:ext>
              </a:extLst>
            </p:cNvPr>
            <p:cNvSpPr/>
            <p:nvPr/>
          </p:nvSpPr>
          <p:spPr>
            <a:xfrm>
              <a:off x="18868764" y="9877292"/>
              <a:ext cx="6228000" cy="5083200"/>
            </a:xfrm>
            <a:prstGeom prst="roundRect">
              <a:avLst>
                <a:gd name="adj" fmla="val 3645"/>
              </a:avLst>
            </a:prstGeom>
            <a:noFill/>
            <a:ln w="57150">
              <a:solidFill>
                <a:srgbClr val="1A1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7C98459A-0546-884F-BDAA-6E69A8E1FD0C}"/>
              </a:ext>
            </a:extLst>
          </p:cNvPr>
          <p:cNvSpPr/>
          <p:nvPr/>
        </p:nvSpPr>
        <p:spPr>
          <a:xfrm>
            <a:off x="9967474" y="7671458"/>
            <a:ext cx="5657712" cy="18233150"/>
          </a:xfrm>
          <a:prstGeom prst="roundRect">
            <a:avLst/>
          </a:prstGeom>
          <a:solidFill>
            <a:srgbClr val="1A1A1A"/>
          </a:solidFill>
          <a:ln w="254000">
            <a:solidFill>
              <a:srgbClr val="ED7D3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8" name="Picture 147" descr="Icon, qr code&#10;&#10;Description automatically generated">
            <a:extLst>
              <a:ext uri="{FF2B5EF4-FFF2-40B4-BE49-F238E27FC236}">
                <a16:creationId xmlns:a16="http://schemas.microsoft.com/office/drawing/2014/main" id="{8F2E928B-52EE-C04D-BF24-AC5CCD178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0946" y="21835181"/>
            <a:ext cx="3326683" cy="3326683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CB368D9-0BD7-1644-8349-7FC0E730F24A}"/>
              </a:ext>
            </a:extLst>
          </p:cNvPr>
          <p:cNvSpPr txBox="1"/>
          <p:nvPr/>
        </p:nvSpPr>
        <p:spPr>
          <a:xfrm>
            <a:off x="10062904" y="19238647"/>
            <a:ext cx="5418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GB" sz="3600" b="1" dirty="0">
                <a:solidFill>
                  <a:schemeClr val="bg1"/>
                </a:solidFill>
                <a:latin typeface="Helvetica" pitchFamily="2" charset="0"/>
              </a:rPr>
              <a:t>For more information </a:t>
            </a: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on the whistle detection process and FAQs </a:t>
            </a:r>
            <a:r>
              <a:rPr lang="en-GB" sz="3600" b="1" dirty="0">
                <a:solidFill>
                  <a:schemeClr val="bg1"/>
                </a:solidFill>
                <a:latin typeface="Helvetica" pitchFamily="2" charset="0"/>
              </a:rPr>
              <a:t>scan the QR code below.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C783C49-2C6E-1448-90EF-E6D3F7B361AA}"/>
              </a:ext>
            </a:extLst>
          </p:cNvPr>
          <p:cNvSpPr txBox="1"/>
          <p:nvPr/>
        </p:nvSpPr>
        <p:spPr>
          <a:xfrm>
            <a:off x="27459879" y="22585464"/>
            <a:ext cx="4917588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What data has been used to build the network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How did you train your initial detection model in Step 1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What methods have been trialled to compare whistle shapes  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BD21837-52E0-084D-ACFE-C12C92EC9121}"/>
              </a:ext>
            </a:extLst>
          </p:cNvPr>
          <p:cNvGrpSpPr/>
          <p:nvPr/>
        </p:nvGrpSpPr>
        <p:grpSpPr>
          <a:xfrm>
            <a:off x="3412157" y="26206836"/>
            <a:ext cx="17848444" cy="1984687"/>
            <a:chOff x="3538983" y="26298247"/>
            <a:chExt cx="18561735" cy="1984687"/>
          </a:xfrm>
        </p:grpSpPr>
        <p:sp>
          <p:nvSpPr>
            <p:cNvPr id="152" name="U-turn Arrow 151">
              <a:extLst>
                <a:ext uri="{FF2B5EF4-FFF2-40B4-BE49-F238E27FC236}">
                  <a16:creationId xmlns:a16="http://schemas.microsoft.com/office/drawing/2014/main" id="{94D4D69E-50E4-E640-B167-F24A30A41073}"/>
                </a:ext>
              </a:extLst>
            </p:cNvPr>
            <p:cNvSpPr/>
            <p:nvPr/>
          </p:nvSpPr>
          <p:spPr>
            <a:xfrm rot="10800000">
              <a:off x="3710455" y="26298247"/>
              <a:ext cx="18390263" cy="1849652"/>
            </a:xfrm>
            <a:prstGeom prst="uturnArrow">
              <a:avLst>
                <a:gd name="adj1" fmla="val 25227"/>
                <a:gd name="adj2" fmla="val 25000"/>
                <a:gd name="adj3" fmla="val 38479"/>
                <a:gd name="adj4" fmla="val 50000"/>
                <a:gd name="adj5" fmla="val 100000"/>
              </a:avLst>
            </a:prstGeom>
            <a:solidFill>
              <a:srgbClr val="92278F"/>
            </a:solidFill>
            <a:ln w="101600">
              <a:solidFill>
                <a:srgbClr val="9227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96BE030-7241-0542-8A8E-FA841FB31873}"/>
                </a:ext>
              </a:extLst>
            </p:cNvPr>
            <p:cNvSpPr txBox="1"/>
            <p:nvPr/>
          </p:nvSpPr>
          <p:spPr>
            <a:xfrm>
              <a:off x="3538983" y="27575048"/>
              <a:ext cx="18561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+ Signature Identification (SIGID)</a:t>
              </a:r>
              <a:r>
                <a:rPr lang="en-GB" sz="4000" b="1" baseline="30000" dirty="0">
                  <a:solidFill>
                    <a:schemeClr val="bg1"/>
                  </a:solidFill>
                  <a:latin typeface="Helvetica" pitchFamily="2" charset="0"/>
                </a:rPr>
                <a:t>[1]</a:t>
              </a: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63B10CC-32B5-3A48-BD61-7354E54A27FF}"/>
              </a:ext>
            </a:extLst>
          </p:cNvPr>
          <p:cNvSpPr/>
          <p:nvPr/>
        </p:nvSpPr>
        <p:spPr>
          <a:xfrm>
            <a:off x="27292649" y="28922414"/>
            <a:ext cx="5128966" cy="986252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References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8D66D5F-23A8-D940-8844-647A223249C5}"/>
              </a:ext>
            </a:extLst>
          </p:cNvPr>
          <p:cNvSpPr txBox="1"/>
          <p:nvPr/>
        </p:nvSpPr>
        <p:spPr>
          <a:xfrm>
            <a:off x="27481698" y="30057918"/>
            <a:ext cx="49175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[1]</a:t>
            </a:r>
            <a:r>
              <a:rPr lang="en-GB" dirty="0">
                <a:solidFill>
                  <a:schemeClr val="bg1"/>
                </a:solidFill>
              </a:rPr>
              <a:t>	V. M. Janik, S. L. King, L. S. </a:t>
            </a:r>
            <a:r>
              <a:rPr lang="en-GB" dirty="0" err="1">
                <a:solidFill>
                  <a:schemeClr val="bg1"/>
                </a:solidFill>
              </a:rPr>
              <a:t>Sayigh</a:t>
            </a:r>
            <a:r>
              <a:rPr lang="en-GB" dirty="0">
                <a:solidFill>
                  <a:schemeClr val="bg1"/>
                </a:solidFill>
              </a:rPr>
              <a:t>, and R. S. 	Wells. Identifying signature whistles from 	recordings of groups of unrestrained 	bottlenose dolphins ( </a:t>
            </a:r>
            <a:r>
              <a:rPr lang="en-GB" dirty="0" err="1">
                <a:solidFill>
                  <a:schemeClr val="bg1"/>
                </a:solidFill>
              </a:rPr>
              <a:t>tursiops</a:t>
            </a:r>
            <a:r>
              <a:rPr lang="en-GB" dirty="0">
                <a:solidFill>
                  <a:schemeClr val="bg1"/>
                </a:solidFill>
              </a:rPr>
              <a:t> truncatus ). 	Marine mammal science, 29(1):109–122, 	2013. 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8C8CCF-D28B-944C-9563-C99CAD90EA25}"/>
              </a:ext>
            </a:extLst>
          </p:cNvPr>
          <p:cNvSpPr txBox="1"/>
          <p:nvPr/>
        </p:nvSpPr>
        <p:spPr>
          <a:xfrm>
            <a:off x="4119928" y="5720550"/>
            <a:ext cx="18164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Split into possible whistle bouts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61763D-4BE1-C748-8178-6DAB6C05D351}"/>
              </a:ext>
            </a:extLst>
          </p:cNvPr>
          <p:cNvSpPr txBox="1"/>
          <p:nvPr/>
        </p:nvSpPr>
        <p:spPr>
          <a:xfrm rot="5400000">
            <a:off x="17318531" y="16032723"/>
            <a:ext cx="18164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Split and/or crop to individual whistles</a:t>
            </a:r>
          </a:p>
        </p:txBody>
      </p:sp>
      <p:pic>
        <p:nvPicPr>
          <p:cNvPr id="158" name="Picture 15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36E46-DA29-F44B-9A0E-A1C833C326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631" t="9727" r="52541" b="13007"/>
          <a:stretch/>
        </p:blipFill>
        <p:spPr>
          <a:xfrm>
            <a:off x="23028256" y="9499848"/>
            <a:ext cx="1184507" cy="2480074"/>
          </a:xfrm>
          <a:prstGeom prst="roundRect">
            <a:avLst>
              <a:gd name="adj" fmla="val 3375"/>
            </a:avLst>
          </a:prstGeom>
          <a:ln>
            <a:solidFill>
              <a:srgbClr val="ED1B23"/>
            </a:solidFill>
          </a:ln>
        </p:spPr>
      </p:pic>
      <p:pic>
        <p:nvPicPr>
          <p:cNvPr id="159" name="Picture 15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1AE700-3633-8747-A52F-2EB054177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204" t="9727" r="2012" b="13007"/>
          <a:stretch/>
        </p:blipFill>
        <p:spPr>
          <a:xfrm>
            <a:off x="23012305" y="13107138"/>
            <a:ext cx="1286333" cy="2476800"/>
          </a:xfrm>
          <a:prstGeom prst="roundRect">
            <a:avLst>
              <a:gd name="adj" fmla="val 3375"/>
            </a:avLst>
          </a:prstGeom>
          <a:ln>
            <a:solidFill>
              <a:srgbClr val="ED1B23"/>
            </a:solidFill>
          </a:ln>
        </p:spPr>
      </p:pic>
      <p:sp>
        <p:nvSpPr>
          <p:cNvPr id="160" name="Bent Arrow 159">
            <a:extLst>
              <a:ext uri="{FF2B5EF4-FFF2-40B4-BE49-F238E27FC236}">
                <a16:creationId xmlns:a16="http://schemas.microsoft.com/office/drawing/2014/main" id="{51FC2636-0D09-6842-A93D-689957FC1C29}"/>
              </a:ext>
            </a:extLst>
          </p:cNvPr>
          <p:cNvSpPr/>
          <p:nvPr/>
        </p:nvSpPr>
        <p:spPr>
          <a:xfrm>
            <a:off x="17818390" y="9465306"/>
            <a:ext cx="5178542" cy="819600"/>
          </a:xfrm>
          <a:prstGeom prst="bentArrow">
            <a:avLst>
              <a:gd name="adj1" fmla="val 28486"/>
              <a:gd name="adj2" fmla="val 31973"/>
              <a:gd name="adj3" fmla="val 35459"/>
              <a:gd name="adj4" fmla="val 43750"/>
            </a:avLst>
          </a:prstGeom>
          <a:solidFill>
            <a:srgbClr val="ED1B23"/>
          </a:solidFill>
          <a:ln>
            <a:solidFill>
              <a:srgbClr val="ED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1" name="Bent Arrow 160">
            <a:extLst>
              <a:ext uri="{FF2B5EF4-FFF2-40B4-BE49-F238E27FC236}">
                <a16:creationId xmlns:a16="http://schemas.microsoft.com/office/drawing/2014/main" id="{A2B045E0-5C8F-F84F-94B8-1CCEE9AC72AC}"/>
              </a:ext>
            </a:extLst>
          </p:cNvPr>
          <p:cNvSpPr/>
          <p:nvPr/>
        </p:nvSpPr>
        <p:spPr>
          <a:xfrm rot="10800000" flipH="1">
            <a:off x="20545402" y="14364350"/>
            <a:ext cx="2401756" cy="1119403"/>
          </a:xfrm>
          <a:prstGeom prst="bentArrow">
            <a:avLst>
              <a:gd name="adj1" fmla="val 22448"/>
              <a:gd name="adj2" fmla="val 25000"/>
              <a:gd name="adj3" fmla="val 25000"/>
              <a:gd name="adj4" fmla="val 43750"/>
            </a:avLst>
          </a:prstGeom>
          <a:solidFill>
            <a:srgbClr val="ED1B23"/>
          </a:solidFill>
          <a:ln>
            <a:solidFill>
              <a:srgbClr val="ED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BC777AD-DAAF-0B4E-B67F-EE5A3B261FC2}"/>
              </a:ext>
            </a:extLst>
          </p:cNvPr>
          <p:cNvSpPr txBox="1"/>
          <p:nvPr/>
        </p:nvSpPr>
        <p:spPr>
          <a:xfrm>
            <a:off x="19055052" y="9818602"/>
            <a:ext cx="439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20190807_12301008.png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C63A7C-10B8-D545-B667-10B6A0D166F8}"/>
              </a:ext>
            </a:extLst>
          </p:cNvPr>
          <p:cNvSpPr txBox="1"/>
          <p:nvPr/>
        </p:nvSpPr>
        <p:spPr>
          <a:xfrm>
            <a:off x="20075777" y="15538653"/>
            <a:ext cx="500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20190807_12301201.png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2624CB-2A49-9A42-81FD-1E1AC37F7185}"/>
              </a:ext>
            </a:extLst>
          </p:cNvPr>
          <p:cNvGrpSpPr/>
          <p:nvPr/>
        </p:nvGrpSpPr>
        <p:grpSpPr>
          <a:xfrm>
            <a:off x="1606022" y="18614888"/>
            <a:ext cx="6693019" cy="7028100"/>
            <a:chOff x="1606022" y="18440716"/>
            <a:chExt cx="6693019" cy="702810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9BF8BF5A-C6A8-854D-9627-D15BA26D5097}"/>
                </a:ext>
              </a:extLst>
            </p:cNvPr>
            <p:cNvGrpSpPr/>
            <p:nvPr/>
          </p:nvGrpSpPr>
          <p:grpSpPr>
            <a:xfrm>
              <a:off x="1606022" y="18440716"/>
              <a:ext cx="6693019" cy="7028100"/>
              <a:chOff x="1606022" y="18440716"/>
              <a:chExt cx="6693019" cy="702810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FA51F18-110A-CD4F-98B3-ACBC898E9E27}"/>
                  </a:ext>
                </a:extLst>
              </p:cNvPr>
              <p:cNvGrpSpPr/>
              <p:nvPr/>
            </p:nvGrpSpPr>
            <p:grpSpPr>
              <a:xfrm>
                <a:off x="1606022" y="18451000"/>
                <a:ext cx="6179342" cy="4918430"/>
                <a:chOff x="1458660" y="19389775"/>
                <a:chExt cx="6179342" cy="4834793"/>
              </a:xfrm>
            </p:grpSpPr>
            <p:pic>
              <p:nvPicPr>
                <p:cNvPr id="182" name="Picture 181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66BC377-C32F-A748-BF63-9E94571A2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1464442" y="21009795"/>
                  <a:ext cx="758914" cy="1461269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3" name="Picture 182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8FB79E2B-DFF2-0849-A2F7-11D5847B8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1955754" y="21143830"/>
                  <a:ext cx="758914" cy="1461269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4" name="Picture 183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4C81CB3A-C5D4-5B47-BB94-7829D78105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2483643" y="21290730"/>
                  <a:ext cx="758914" cy="1461269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sp>
              <p:nvSpPr>
                <p:cNvPr id="185" name="Right Arrow 184">
                  <a:extLst>
                    <a:ext uri="{FF2B5EF4-FFF2-40B4-BE49-F238E27FC236}">
                      <a16:creationId xmlns:a16="http://schemas.microsoft.com/office/drawing/2014/main" id="{A2A3B30C-2049-AA48-AAA9-DA2928FB90FB}"/>
                    </a:ext>
                  </a:extLst>
                </p:cNvPr>
                <p:cNvSpPr/>
                <p:nvPr/>
              </p:nvSpPr>
              <p:spPr>
                <a:xfrm>
                  <a:off x="3549192" y="20096769"/>
                  <a:ext cx="1505086" cy="349108"/>
                </a:xfrm>
                <a:prstGeom prst="rightArrow">
                  <a:avLst/>
                </a:prstGeom>
                <a:solidFill>
                  <a:srgbClr val="0F75B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Right Arrow 185">
                  <a:extLst>
                    <a:ext uri="{FF2B5EF4-FFF2-40B4-BE49-F238E27FC236}">
                      <a16:creationId xmlns:a16="http://schemas.microsoft.com/office/drawing/2014/main" id="{F6229D29-6718-6A47-9B4C-FF9B8686E567}"/>
                    </a:ext>
                  </a:extLst>
                </p:cNvPr>
                <p:cNvSpPr/>
                <p:nvPr/>
              </p:nvSpPr>
              <p:spPr>
                <a:xfrm>
                  <a:off x="3567005" y="21903365"/>
                  <a:ext cx="1505086" cy="349108"/>
                </a:xfrm>
                <a:prstGeom prst="rightArrow">
                  <a:avLst/>
                </a:prstGeom>
                <a:solidFill>
                  <a:srgbClr val="0F75B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87" name="Graphic 186" descr="Folder with solid fill">
                  <a:extLst>
                    <a:ext uri="{FF2B5EF4-FFF2-40B4-BE49-F238E27FC236}">
                      <a16:creationId xmlns:a16="http://schemas.microsoft.com/office/drawing/2014/main" id="{2BB60632-4568-8547-8473-7998710B1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8875" y="19389775"/>
                  <a:ext cx="1476000" cy="1476000"/>
                </a:xfrm>
                <a:prstGeom prst="rect">
                  <a:avLst/>
                </a:prstGeom>
              </p:spPr>
            </p:pic>
            <p:pic>
              <p:nvPicPr>
                <p:cNvPr id="188" name="Graphic 187" descr="Folder with solid fill">
                  <a:extLst>
                    <a:ext uri="{FF2B5EF4-FFF2-40B4-BE49-F238E27FC236}">
                      <a16:creationId xmlns:a16="http://schemas.microsoft.com/office/drawing/2014/main" id="{020CE433-6527-5E42-9357-9632FD89C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8875" y="21233265"/>
                  <a:ext cx="1476000" cy="1476000"/>
                </a:xfrm>
                <a:prstGeom prst="rect">
                  <a:avLst/>
                </a:prstGeom>
              </p:spPr>
            </p:pic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1A83E54-AC67-A54A-B7CB-34B2202B7327}"/>
                    </a:ext>
                  </a:extLst>
                </p:cNvPr>
                <p:cNvSpPr txBox="1"/>
                <p:nvPr/>
              </p:nvSpPr>
              <p:spPr>
                <a:xfrm>
                  <a:off x="5039160" y="20530495"/>
                  <a:ext cx="25950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dirty="0">
                      <a:solidFill>
                        <a:schemeClr val="bg1"/>
                      </a:solidFill>
                      <a:latin typeface="Helvetica" pitchFamily="2" charset="0"/>
                    </a:rPr>
                    <a:t>SIG_ID_001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E4B934EC-34BE-D342-945D-724F5FD2A3BA}"/>
                    </a:ext>
                  </a:extLst>
                </p:cNvPr>
                <p:cNvSpPr txBox="1"/>
                <p:nvPr/>
              </p:nvSpPr>
              <p:spPr>
                <a:xfrm>
                  <a:off x="5042993" y="22384077"/>
                  <a:ext cx="25950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dirty="0">
                      <a:solidFill>
                        <a:schemeClr val="bg1"/>
                      </a:solidFill>
                      <a:latin typeface="Helvetica" pitchFamily="2" charset="0"/>
                    </a:rPr>
                    <a:t>SIG_ID_002</a:t>
                  </a:r>
                </a:p>
              </p:txBody>
            </p:sp>
            <p:pic>
              <p:nvPicPr>
                <p:cNvPr id="191" name="Picture 190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20CF725A-C1DF-864F-9858-C655F5AD5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3631" t="9727" r="52541" b="13007"/>
                <a:stretch/>
              </p:blipFill>
              <p:spPr>
                <a:xfrm>
                  <a:off x="1458660" y="22763756"/>
                  <a:ext cx="697697" cy="1460812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</p:grpSp>
          <p:pic>
            <p:nvPicPr>
              <p:cNvPr id="169" name="Graphic 168" descr="Folder with solid fill">
                <a:extLst>
                  <a:ext uri="{FF2B5EF4-FFF2-40B4-BE49-F238E27FC236}">
                    <a16:creationId xmlns:a16="http://schemas.microsoft.com/office/drawing/2014/main" id="{BB4AED0E-A8E3-2042-9E6C-E0E9FE85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16237" y="22056673"/>
                <a:ext cx="1476000" cy="147600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32D5DE-5734-BF41-84A9-1EE46AF365F5}"/>
                  </a:ext>
                </a:extLst>
              </p:cNvPr>
              <p:cNvSpPr txBox="1"/>
              <p:nvPr/>
            </p:nvSpPr>
            <p:spPr>
              <a:xfrm>
                <a:off x="4676677" y="23176661"/>
                <a:ext cx="36223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>
                    <a:solidFill>
                      <a:schemeClr val="bg1"/>
                    </a:solidFill>
                    <a:latin typeface="Helvetica" pitchFamily="2" charset="0"/>
                  </a:rPr>
                  <a:t>MANUAL_CHECK</a:t>
                </a:r>
              </a:p>
            </p:txBody>
          </p:sp>
          <p:sp>
            <p:nvSpPr>
              <p:cNvPr id="171" name="Right Arrow 170">
                <a:extLst>
                  <a:ext uri="{FF2B5EF4-FFF2-40B4-BE49-F238E27FC236}">
                    <a16:creationId xmlns:a16="http://schemas.microsoft.com/office/drawing/2014/main" id="{3D0FE671-63FE-A24A-984C-B530F411284B}"/>
                  </a:ext>
                </a:extLst>
              </p:cNvPr>
              <p:cNvSpPr/>
              <p:nvPr/>
            </p:nvSpPr>
            <p:spPr>
              <a:xfrm>
                <a:off x="3729007" y="22671978"/>
                <a:ext cx="1505086" cy="349108"/>
              </a:xfrm>
              <a:prstGeom prst="rightArrow">
                <a:avLst/>
              </a:prstGeom>
              <a:solidFill>
                <a:srgbClr val="0F7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2" name="Graphic 171" descr="Folder with solid fill">
                <a:extLst>
                  <a:ext uri="{FF2B5EF4-FFF2-40B4-BE49-F238E27FC236}">
                    <a16:creationId xmlns:a16="http://schemas.microsoft.com/office/drawing/2014/main" id="{9D4AA090-05BF-124E-943F-2B03AD0CD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53718" y="23776690"/>
                <a:ext cx="1476000" cy="1476000"/>
              </a:xfrm>
              <a:prstGeom prst="rect">
                <a:avLst/>
              </a:prstGeom>
            </p:spPr>
          </p:pic>
          <p:pic>
            <p:nvPicPr>
              <p:cNvPr id="173" name="Picture 172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B06E0B5D-D0D2-2748-879E-E22124314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73983" t="10709" r="1499" b="11481"/>
              <a:stretch/>
            </p:blipFill>
            <p:spPr>
              <a:xfrm>
                <a:off x="2094764" y="22027388"/>
                <a:ext cx="507314" cy="1486082"/>
              </a:xfrm>
              <a:prstGeom prst="roundRect">
                <a:avLst>
                  <a:gd name="adj" fmla="val 3876"/>
                </a:avLst>
              </a:prstGeom>
              <a:ln w="12700">
                <a:solidFill>
                  <a:srgbClr val="0F75BE"/>
                </a:solidFill>
              </a:ln>
            </p:spPr>
          </p:pic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3B40CE4-2225-EF4E-88B3-3384ED30B9EB}"/>
                  </a:ext>
                </a:extLst>
              </p:cNvPr>
              <p:cNvSpPr txBox="1"/>
              <p:nvPr/>
            </p:nvSpPr>
            <p:spPr>
              <a:xfrm>
                <a:off x="5337241" y="24884041"/>
                <a:ext cx="22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Helvetica" pitchFamily="2" charset="0"/>
                  </a:rPr>
                  <a:t>NOT_SIG</a:t>
                </a:r>
              </a:p>
            </p:txBody>
          </p:sp>
          <p:sp>
            <p:nvSpPr>
              <p:cNvPr id="175" name="Right Arrow 174">
                <a:extLst>
                  <a:ext uri="{FF2B5EF4-FFF2-40B4-BE49-F238E27FC236}">
                    <a16:creationId xmlns:a16="http://schemas.microsoft.com/office/drawing/2014/main" id="{09DD3948-0BA1-6A4B-AC94-B21C2821D4BA}"/>
                  </a:ext>
                </a:extLst>
              </p:cNvPr>
              <p:cNvSpPr/>
              <p:nvPr/>
            </p:nvSpPr>
            <p:spPr>
              <a:xfrm>
                <a:off x="3728945" y="24276041"/>
                <a:ext cx="1505086" cy="349108"/>
              </a:xfrm>
              <a:prstGeom prst="rightArrow">
                <a:avLst/>
              </a:prstGeom>
              <a:solidFill>
                <a:srgbClr val="0F7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6" name="Picture 17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B9AA8E2-D30A-5C4E-9FBB-2130A7B7A3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1204" t="9727" r="2012" b="13007"/>
              <a:stretch/>
            </p:blipFill>
            <p:spPr>
              <a:xfrm flipH="1">
                <a:off x="2497463" y="22102864"/>
                <a:ext cx="758914" cy="1486547"/>
              </a:xfrm>
              <a:prstGeom prst="roundRect">
                <a:avLst>
                  <a:gd name="adj" fmla="val 3375"/>
                </a:avLst>
              </a:prstGeom>
              <a:ln w="12700">
                <a:solidFill>
                  <a:srgbClr val="0F75BE"/>
                </a:solidFill>
              </a:ln>
            </p:spPr>
          </p:pic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B4B14DD3-CEFD-2446-BCA3-43EA37C475D9}"/>
                  </a:ext>
                </a:extLst>
              </p:cNvPr>
              <p:cNvGrpSpPr/>
              <p:nvPr/>
            </p:nvGrpSpPr>
            <p:grpSpPr>
              <a:xfrm>
                <a:off x="1866407" y="23681423"/>
                <a:ext cx="1133881" cy="1656254"/>
                <a:chOff x="1866407" y="23681423"/>
                <a:chExt cx="1133881" cy="1656254"/>
              </a:xfrm>
            </p:grpSpPr>
            <p:pic>
              <p:nvPicPr>
                <p:cNvPr id="179" name="Picture 178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77BD19FE-F979-2947-9BA7-F08F78A69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66437" t="10080" r="11479" b="10886"/>
                <a:stretch/>
              </p:blipFill>
              <p:spPr>
                <a:xfrm>
                  <a:off x="1866407" y="23681423"/>
                  <a:ext cx="452766" cy="1485304"/>
                </a:xfrm>
                <a:prstGeom prst="roundRect">
                  <a:avLst>
                    <a:gd name="adj" fmla="val 2676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0" name="Picture 179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7E1B2810-D7ED-C144-8767-31611EC78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76726" t="10709" r="1584" b="11902"/>
                <a:stretch/>
              </p:blipFill>
              <p:spPr>
                <a:xfrm>
                  <a:off x="2238718" y="23766276"/>
                  <a:ext cx="454532" cy="1486548"/>
                </a:xfrm>
                <a:prstGeom prst="roundRect">
                  <a:avLst>
                    <a:gd name="adj" fmla="val 3771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1" name="Picture 180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3CB42152-2C77-1543-BB20-E7168AE20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2824" t="10709" r="50967" b="11902"/>
                <a:stretch/>
              </p:blipFill>
              <p:spPr>
                <a:xfrm>
                  <a:off x="2660635" y="23851129"/>
                  <a:ext cx="339653" cy="1486548"/>
                </a:xfrm>
                <a:prstGeom prst="roundRect">
                  <a:avLst>
                    <a:gd name="adj" fmla="val 5162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</p:grpSp>
          <p:pic>
            <p:nvPicPr>
              <p:cNvPr id="178" name="Picture 17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2C7049F-BFA0-694F-A3FA-0E251DC06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635443" y="18440716"/>
                <a:ext cx="914694" cy="148608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F75BE"/>
                </a:solidFill>
              </a:ln>
            </p:spPr>
          </p:pic>
        </p:grpSp>
        <p:pic>
          <p:nvPicPr>
            <p:cNvPr id="166" name="Picture 16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8E39776-F15E-6142-B03E-4FA996279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313" t="10080" r="20430" b="11481"/>
            <a:stretch/>
          </p:blipFill>
          <p:spPr>
            <a:xfrm>
              <a:off x="2030081" y="18537095"/>
              <a:ext cx="914694" cy="1486082"/>
            </a:xfrm>
            <a:prstGeom prst="roundRect">
              <a:avLst>
                <a:gd name="adj" fmla="val 3110"/>
              </a:avLst>
            </a:prstGeom>
            <a:ln w="12700">
              <a:solidFill>
                <a:srgbClr val="0F75BE"/>
              </a:solidFill>
            </a:ln>
          </p:spPr>
        </p:pic>
        <p:pic>
          <p:nvPicPr>
            <p:cNvPr id="167" name="Picture 16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5FC59D6-DB17-744A-9BC0-B46A1B78D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313" t="10080" r="20430" b="11481"/>
            <a:stretch/>
          </p:blipFill>
          <p:spPr>
            <a:xfrm>
              <a:off x="2497463" y="18661065"/>
              <a:ext cx="914694" cy="1486082"/>
            </a:xfrm>
            <a:prstGeom prst="roundRect">
              <a:avLst>
                <a:gd name="adj" fmla="val 3110"/>
              </a:avLst>
            </a:prstGeom>
            <a:ln w="12700">
              <a:solidFill>
                <a:srgbClr val="0F75BE"/>
              </a:solidFill>
            </a:ln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13BED74-A07A-C045-B651-80BADB66C464}"/>
              </a:ext>
            </a:extLst>
          </p:cNvPr>
          <p:cNvGrpSpPr/>
          <p:nvPr/>
        </p:nvGrpSpPr>
        <p:grpSpPr>
          <a:xfrm>
            <a:off x="16652260" y="17353005"/>
            <a:ext cx="8329759" cy="8689466"/>
            <a:chOff x="16652260" y="17353005"/>
            <a:chExt cx="8329759" cy="8689466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A75FC00-0CD8-0F47-A5DD-99417BB694EE}"/>
                </a:ext>
              </a:extLst>
            </p:cNvPr>
            <p:cNvGrpSpPr/>
            <p:nvPr/>
          </p:nvGrpSpPr>
          <p:grpSpPr>
            <a:xfrm>
              <a:off x="16652260" y="17353005"/>
              <a:ext cx="8329759" cy="8689466"/>
              <a:chOff x="16652260" y="17353005"/>
              <a:chExt cx="8329759" cy="868946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C329B00-1ACF-5149-856F-509683AD8686}"/>
                  </a:ext>
                </a:extLst>
              </p:cNvPr>
              <p:cNvGrpSpPr/>
              <p:nvPr/>
            </p:nvGrpSpPr>
            <p:grpSpPr>
              <a:xfrm>
                <a:off x="16652260" y="17353005"/>
                <a:ext cx="8329759" cy="8689466"/>
                <a:chOff x="17738110" y="17353005"/>
                <a:chExt cx="7809287" cy="8349467"/>
              </a:xfrm>
            </p:grpSpPr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E6D601FF-9304-AD46-993E-510E3D704B0A}"/>
                    </a:ext>
                  </a:extLst>
                </p:cNvPr>
                <p:cNvGrpSpPr/>
                <p:nvPr/>
              </p:nvGrpSpPr>
              <p:grpSpPr>
                <a:xfrm>
                  <a:off x="17738110" y="17353005"/>
                  <a:ext cx="7809287" cy="8349467"/>
                  <a:chOff x="18309610" y="18030643"/>
                  <a:chExt cx="7809287" cy="7215534"/>
                </a:xfrm>
              </p:grpSpPr>
              <p:sp>
                <p:nvSpPr>
                  <p:cNvPr id="203" name="Rounded Rectangle 202">
                    <a:extLst>
                      <a:ext uri="{FF2B5EF4-FFF2-40B4-BE49-F238E27FC236}">
                        <a16:creationId xmlns:a16="http://schemas.microsoft.com/office/drawing/2014/main" id="{94BF6362-A5AB-794C-980E-6F2C3E4E7FAF}"/>
                      </a:ext>
                    </a:extLst>
                  </p:cNvPr>
                  <p:cNvSpPr/>
                  <p:nvPr/>
                </p:nvSpPr>
                <p:spPr>
                  <a:xfrm>
                    <a:off x="18309610" y="18030643"/>
                    <a:ext cx="7809287" cy="7215534"/>
                  </a:xfrm>
                  <a:prstGeom prst="roundRect">
                    <a:avLst/>
                  </a:prstGeom>
                  <a:solidFill>
                    <a:srgbClr val="1A1A1A"/>
                  </a:solidFill>
                  <a:ln w="254000">
                    <a:solidFill>
                      <a:srgbClr val="00A64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F9F0535F-3F28-264F-9C2A-968651FD5422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6605" y="18430037"/>
                    <a:ext cx="7108702" cy="1323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4000" b="1" dirty="0">
                        <a:solidFill>
                          <a:schemeClr val="bg1"/>
                        </a:solidFill>
                        <a:latin typeface="Helvetica" pitchFamily="2" charset="0"/>
                      </a:rPr>
                      <a:t>3. Look for similar whistle shapes</a:t>
                    </a:r>
                  </a:p>
                </p:txBody>
              </p:sp>
            </p:grpSp>
            <p:pic>
              <p:nvPicPr>
                <p:cNvPr id="201" name="Picture 200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4686231-9F6C-2546-89DF-A69DA1802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22467677" y="19644539"/>
                  <a:ext cx="1520042" cy="2926800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0A64F"/>
                  </a:solidFill>
                </a:ln>
              </p:spPr>
            </p:pic>
            <p:pic>
              <p:nvPicPr>
                <p:cNvPr id="202" name="Picture 201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DE217FC7-86EE-E142-BE2B-1DA24EA49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3631" t="9727" r="52541" b="13007"/>
                <a:stretch/>
              </p:blipFill>
              <p:spPr>
                <a:xfrm>
                  <a:off x="22948346" y="22373502"/>
                  <a:ext cx="1397867" cy="2926800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0A64F"/>
                  </a:solidFill>
                </a:ln>
              </p:spPr>
            </p:pic>
          </p:grpSp>
          <p:pic>
            <p:nvPicPr>
              <p:cNvPr id="199" name="Picture 19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D6876BC7-BBCE-634F-A5F1-DF1A2D1BB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1204" t="9727" r="2012" b="13007"/>
              <a:stretch/>
            </p:blipFill>
            <p:spPr>
              <a:xfrm>
                <a:off x="23012305" y="20249861"/>
                <a:ext cx="1520042" cy="2926800"/>
              </a:xfrm>
              <a:prstGeom prst="roundRect">
                <a:avLst>
                  <a:gd name="adj" fmla="val 3375"/>
                </a:avLst>
              </a:prstGeom>
              <a:ln w="12700">
                <a:solidFill>
                  <a:srgbClr val="00A64F"/>
                </a:solidFill>
              </a:ln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F3BBB8F-1C11-2743-94CB-3CB3AC37F9D2}"/>
                </a:ext>
              </a:extLst>
            </p:cNvPr>
            <p:cNvGrpSpPr/>
            <p:nvPr/>
          </p:nvGrpSpPr>
          <p:grpSpPr>
            <a:xfrm>
              <a:off x="17119758" y="19268899"/>
              <a:ext cx="3133496" cy="3934573"/>
              <a:chOff x="17119758" y="19268899"/>
              <a:chExt cx="3133496" cy="3934573"/>
            </a:xfrm>
          </p:grpSpPr>
          <p:pic>
            <p:nvPicPr>
              <p:cNvPr id="195" name="Picture 19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A1BEBEAF-6A10-2643-8660-BFDA2CE53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7119758" y="19268899"/>
                <a:ext cx="1816461" cy="295116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0A64F"/>
                </a:solidFill>
              </a:ln>
            </p:spPr>
          </p:pic>
          <p:pic>
            <p:nvPicPr>
              <p:cNvPr id="196" name="Picture 19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AE603D7-6AF2-6849-ACFD-293EEFA29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7897959" y="20252310"/>
                <a:ext cx="1816461" cy="295116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0A64F"/>
                </a:solidFill>
              </a:ln>
            </p:spPr>
          </p:pic>
          <p:pic>
            <p:nvPicPr>
              <p:cNvPr id="197" name="Picture 19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91476DE-ED03-4A49-ABCC-D70C57591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8436793" y="19447544"/>
                <a:ext cx="1816461" cy="295116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0A64F"/>
                </a:solidFill>
              </a:ln>
            </p:spPr>
          </p:pic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24C6135-85FB-A44D-AF31-2C83D5B8E310}"/>
              </a:ext>
            </a:extLst>
          </p:cNvPr>
          <p:cNvGrpSpPr/>
          <p:nvPr/>
        </p:nvGrpSpPr>
        <p:grpSpPr>
          <a:xfrm>
            <a:off x="663368" y="7559319"/>
            <a:ext cx="8329757" cy="8670147"/>
            <a:chOff x="663368" y="7559319"/>
            <a:chExt cx="8329757" cy="8670147"/>
          </a:xfrm>
        </p:grpSpPr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EDD92B2E-9BD8-2241-A619-D6E2F6687354}"/>
                </a:ext>
              </a:extLst>
            </p:cNvPr>
            <p:cNvSpPr/>
            <p:nvPr/>
          </p:nvSpPr>
          <p:spPr>
            <a:xfrm>
              <a:off x="663368" y="7559319"/>
              <a:ext cx="8329757" cy="8670147"/>
            </a:xfrm>
            <a:prstGeom prst="roundRect">
              <a:avLst/>
            </a:prstGeom>
            <a:solidFill>
              <a:srgbClr val="1A1A1A"/>
            </a:solidFill>
            <a:ln w="254000">
              <a:solidFill>
                <a:srgbClr val="FFCB0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15B9BCBB-A1AE-1046-8D80-18802F283558}"/>
                </a:ext>
              </a:extLst>
            </p:cNvPr>
            <p:cNvSpPr txBox="1"/>
            <p:nvPr/>
          </p:nvSpPr>
          <p:spPr>
            <a:xfrm>
              <a:off x="1092643" y="7942701"/>
              <a:ext cx="68871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1. Detect whistles from </a:t>
              </a:r>
              <a:b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large audio files</a:t>
              </a:r>
            </a:p>
          </p:txBody>
        </p:sp>
        <p:sp>
          <p:nvSpPr>
            <p:cNvPr id="208" name="Bent Arrow 207">
              <a:extLst>
                <a:ext uri="{FF2B5EF4-FFF2-40B4-BE49-F238E27FC236}">
                  <a16:creationId xmlns:a16="http://schemas.microsoft.com/office/drawing/2014/main" id="{ED8B70C1-CE0E-7044-865B-983946DFF047}"/>
                </a:ext>
              </a:extLst>
            </p:cNvPr>
            <p:cNvSpPr/>
            <p:nvPr/>
          </p:nvSpPr>
          <p:spPr>
            <a:xfrm rot="10800000" flipH="1">
              <a:off x="2125513" y="10826139"/>
              <a:ext cx="1675937" cy="3453499"/>
            </a:xfrm>
            <a:prstGeom prst="bentArrow">
              <a:avLst>
                <a:gd name="adj1" fmla="val 12866"/>
                <a:gd name="adj2" fmla="val 25000"/>
                <a:gd name="adj3" fmla="val 25000"/>
                <a:gd name="adj4" fmla="val 43750"/>
              </a:avLst>
            </a:prstGeom>
            <a:solidFill>
              <a:srgbClr val="FFCB08"/>
            </a:solidFill>
            <a:ln>
              <a:solidFill>
                <a:srgbClr val="FFCB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AEE9FA04-4F42-F447-9B0E-EBF626C0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753" t="5217" r="4976" b="7812"/>
            <a:stretch/>
          </p:blipFill>
          <p:spPr>
            <a:xfrm>
              <a:off x="1316325" y="9219337"/>
              <a:ext cx="6491066" cy="182614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ECEDC38-46D9-394D-A686-4DE437668F27}"/>
                </a:ext>
              </a:extLst>
            </p:cNvPr>
            <p:cNvSpPr txBox="1"/>
            <p:nvPr/>
          </p:nvSpPr>
          <p:spPr>
            <a:xfrm>
              <a:off x="1897387" y="15232972"/>
              <a:ext cx="5682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Helvetica" pitchFamily="2" charset="0"/>
                </a:rPr>
                <a:t>20190807_123010_3S_2W.png</a:t>
              </a:r>
            </a:p>
          </p:txBody>
        </p:sp>
        <p:pic>
          <p:nvPicPr>
            <p:cNvPr id="211" name="Picture 21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012652A-3F84-3A49-A2D9-BBD51550D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845" t="9727" r="2012" b="13007"/>
            <a:stretch/>
          </p:blipFill>
          <p:spPr>
            <a:xfrm>
              <a:off x="3958784" y="12766502"/>
              <a:ext cx="2995900" cy="2434978"/>
            </a:xfrm>
            <a:prstGeom prst="roundRect">
              <a:avLst>
                <a:gd name="adj" fmla="val 3375"/>
              </a:avLst>
            </a:prstGeom>
            <a:ln w="12700">
              <a:solidFill>
                <a:srgbClr val="FFCB08"/>
              </a:solidFill>
            </a:ln>
          </p:spPr>
        </p:pic>
        <p:pic>
          <p:nvPicPr>
            <p:cNvPr id="212" name="Picture 21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D4C17A3-2E67-A243-BD13-4A61BDEF7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0392" t="10080" r="887" b="10886"/>
            <a:stretch/>
          </p:blipFill>
          <p:spPr>
            <a:xfrm>
              <a:off x="4519217" y="12115090"/>
              <a:ext cx="2996980" cy="2447289"/>
            </a:xfrm>
            <a:prstGeom prst="roundRect">
              <a:avLst>
                <a:gd name="adj" fmla="val 2676"/>
              </a:avLst>
            </a:prstGeom>
            <a:ln w="12700">
              <a:solidFill>
                <a:srgbClr val="FFCB08"/>
              </a:solidFill>
            </a:ln>
          </p:spPr>
        </p:pic>
        <p:pic>
          <p:nvPicPr>
            <p:cNvPr id="213" name="Picture 2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448DD73-EB89-4541-A622-7ACAFB542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698" t="9790" r="1263" b="11687"/>
            <a:stretch/>
          </p:blipFill>
          <p:spPr>
            <a:xfrm>
              <a:off x="5076516" y="11352860"/>
              <a:ext cx="3010582" cy="2461424"/>
            </a:xfrm>
            <a:prstGeom prst="roundRect">
              <a:avLst>
                <a:gd name="adj" fmla="val 2219"/>
              </a:avLst>
            </a:prstGeom>
            <a:ln w="12700">
              <a:solidFill>
                <a:srgbClr val="FFCB08"/>
              </a:solidFill>
            </a:ln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105482-84CB-6344-8017-9037699F68BA}"/>
              </a:ext>
            </a:extLst>
          </p:cNvPr>
          <p:cNvSpPr txBox="1"/>
          <p:nvPr/>
        </p:nvSpPr>
        <p:spPr>
          <a:xfrm>
            <a:off x="10080910" y="7958315"/>
            <a:ext cx="5442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This network has been built using data collected from the North Sea, off the coats of Northumberland, UK between 2019 and 2020.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0C63CC2-A3E4-4344-8860-A61EE69480BC}"/>
              </a:ext>
            </a:extLst>
          </p:cNvPr>
          <p:cNvSpPr txBox="1"/>
          <p:nvPr/>
        </p:nvSpPr>
        <p:spPr>
          <a:xfrm>
            <a:off x="9871617" y="18595830"/>
            <a:ext cx="5841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The white box on the map shows the </a:t>
            </a:r>
            <a:br>
              <a:rPr lang="en-GB" sz="24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research area.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559B41-6578-224D-94F5-1AF8C3DD8CF6}"/>
              </a:ext>
            </a:extLst>
          </p:cNvPr>
          <p:cNvGrpSpPr/>
          <p:nvPr/>
        </p:nvGrpSpPr>
        <p:grpSpPr>
          <a:xfrm>
            <a:off x="10110131" y="11358743"/>
            <a:ext cx="5364067" cy="7286299"/>
            <a:chOff x="10110131" y="11358743"/>
            <a:chExt cx="5364067" cy="7286299"/>
          </a:xfrm>
        </p:grpSpPr>
        <p:pic>
          <p:nvPicPr>
            <p:cNvPr id="109" name="Picture 108" descr="Map&#10;&#10;Description automatically generated">
              <a:extLst>
                <a:ext uri="{FF2B5EF4-FFF2-40B4-BE49-F238E27FC236}">
                  <a16:creationId xmlns:a16="http://schemas.microsoft.com/office/drawing/2014/main" id="{61201E4A-07A5-AD42-B0CC-E0E8904A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110131" y="11358743"/>
              <a:ext cx="5364067" cy="728629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034971-1F97-8041-AC88-0F8951E0A4AD}"/>
                </a:ext>
              </a:extLst>
            </p:cNvPr>
            <p:cNvGrpSpPr/>
            <p:nvPr/>
          </p:nvGrpSpPr>
          <p:grpSpPr>
            <a:xfrm>
              <a:off x="11051928" y="11445506"/>
              <a:ext cx="1615260" cy="261610"/>
              <a:chOff x="11051928" y="11445506"/>
              <a:chExt cx="1615260" cy="2616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249429-70AF-DF4B-9FB7-E9492381CC7E}"/>
                  </a:ext>
                </a:extLst>
              </p:cNvPr>
              <p:cNvSpPr/>
              <p:nvPr/>
            </p:nvSpPr>
            <p:spPr>
              <a:xfrm>
                <a:off x="12075627" y="11507297"/>
                <a:ext cx="387350" cy="129226"/>
              </a:xfrm>
              <a:prstGeom prst="rect">
                <a:avLst/>
              </a:prstGeom>
              <a:solidFill>
                <a:srgbClr val="1A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EF7D50C-717E-DB47-84CF-6774D037CAF8}"/>
                  </a:ext>
                </a:extLst>
              </p:cNvPr>
              <p:cNvSpPr txBox="1"/>
              <p:nvPr/>
            </p:nvSpPr>
            <p:spPr>
              <a:xfrm>
                <a:off x="11975972" y="11445506"/>
                <a:ext cx="6912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chemeClr val="bg1"/>
                    </a:solidFill>
                    <a:latin typeface="Helvetica" pitchFamily="2" charset="0"/>
                  </a:rPr>
                  <a:t>200 km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333E4F-61A6-AF4E-B3CD-5F7209DD879C}"/>
                  </a:ext>
                </a:extLst>
              </p:cNvPr>
              <p:cNvSpPr/>
              <p:nvPr/>
            </p:nvSpPr>
            <p:spPr>
              <a:xfrm>
                <a:off x="11051928" y="11523492"/>
                <a:ext cx="987390" cy="106681"/>
              </a:xfrm>
              <a:prstGeom prst="rect">
                <a:avLst/>
              </a:prstGeom>
              <a:solidFill>
                <a:srgbClr val="1A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D3DC4F7-69F8-8544-AB0C-F6C7E8DCD964}"/>
                  </a:ext>
                </a:extLst>
              </p:cNvPr>
              <p:cNvGrpSpPr/>
              <p:nvPr/>
            </p:nvGrpSpPr>
            <p:grpSpPr>
              <a:xfrm>
                <a:off x="11073194" y="11523366"/>
                <a:ext cx="966124" cy="108000"/>
                <a:chOff x="11067803" y="11547582"/>
                <a:chExt cx="966124" cy="86400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1888613A-9191-1E42-A263-F35AE32BBC8A}"/>
                    </a:ext>
                  </a:extLst>
                </p:cNvPr>
                <p:cNvSpPr/>
                <p:nvPr/>
              </p:nvSpPr>
              <p:spPr>
                <a:xfrm>
                  <a:off x="11067803" y="11547582"/>
                  <a:ext cx="482420" cy="86400"/>
                </a:xfrm>
                <a:prstGeom prst="rect">
                  <a:avLst/>
                </a:prstGeom>
                <a:solidFill>
                  <a:srgbClr val="ED7D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932AC13-8FA4-2744-B0CE-09AEFC3BF735}"/>
                    </a:ext>
                  </a:extLst>
                </p:cNvPr>
                <p:cNvSpPr/>
                <p:nvPr/>
              </p:nvSpPr>
              <p:spPr>
                <a:xfrm>
                  <a:off x="11551527" y="11547582"/>
                  <a:ext cx="482400" cy="86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8237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9700731-DBBC-744F-8B23-E9463B77CF50}"/>
              </a:ext>
            </a:extLst>
          </p:cNvPr>
          <p:cNvSpPr/>
          <p:nvPr/>
        </p:nvSpPr>
        <p:spPr>
          <a:xfrm>
            <a:off x="622346" y="17185627"/>
            <a:ext cx="8329758" cy="8758598"/>
          </a:xfrm>
          <a:prstGeom prst="roundRect">
            <a:avLst/>
          </a:prstGeom>
          <a:solidFill>
            <a:srgbClr val="1A1A1A"/>
          </a:solidFill>
          <a:ln w="254000">
            <a:solidFill>
              <a:srgbClr val="0F75B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585C982-F53F-6C46-B66F-EAACE7F38C40}"/>
              </a:ext>
            </a:extLst>
          </p:cNvPr>
          <p:cNvSpPr txBox="1"/>
          <p:nvPr/>
        </p:nvSpPr>
        <p:spPr>
          <a:xfrm>
            <a:off x="1092642" y="17566813"/>
            <a:ext cx="752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4. Identify signature </a:t>
            </a:r>
            <a:br>
              <a:rPr lang="en-GB" sz="4000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whistles</a:t>
            </a:r>
          </a:p>
        </p:txBody>
      </p:sp>
      <p:sp>
        <p:nvSpPr>
          <p:cNvPr id="112" name="U-turn Arrow 111">
            <a:extLst>
              <a:ext uri="{FF2B5EF4-FFF2-40B4-BE49-F238E27FC236}">
                <a16:creationId xmlns:a16="http://schemas.microsoft.com/office/drawing/2014/main" id="{1C38AD05-A4CF-F049-A284-76233E59BE15}"/>
              </a:ext>
            </a:extLst>
          </p:cNvPr>
          <p:cNvSpPr/>
          <p:nvPr/>
        </p:nvSpPr>
        <p:spPr>
          <a:xfrm>
            <a:off x="4136189" y="5741769"/>
            <a:ext cx="18065556" cy="1695283"/>
          </a:xfrm>
          <a:prstGeom prst="uturnArrow">
            <a:avLst>
              <a:gd name="adj1" fmla="val 34037"/>
              <a:gd name="adj2" fmla="val 25000"/>
              <a:gd name="adj3" fmla="val 33615"/>
              <a:gd name="adj4" fmla="val 50000"/>
              <a:gd name="adj5" fmla="val 100000"/>
            </a:avLst>
          </a:prstGeom>
          <a:solidFill>
            <a:srgbClr val="92278F"/>
          </a:solidFill>
          <a:ln w="101600">
            <a:solidFill>
              <a:srgbClr val="9227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3" name="U-turn Arrow 112">
            <a:extLst>
              <a:ext uri="{FF2B5EF4-FFF2-40B4-BE49-F238E27FC236}">
                <a16:creationId xmlns:a16="http://schemas.microsoft.com/office/drawing/2014/main" id="{4CCBF3F7-7AB2-D440-9742-E5296F189F3C}"/>
              </a:ext>
            </a:extLst>
          </p:cNvPr>
          <p:cNvSpPr/>
          <p:nvPr/>
        </p:nvSpPr>
        <p:spPr>
          <a:xfrm rot="5400000">
            <a:off x="20153273" y="15599554"/>
            <a:ext cx="11392935" cy="1663621"/>
          </a:xfrm>
          <a:prstGeom prst="uturnArrow">
            <a:avLst>
              <a:gd name="adj1" fmla="val 36363"/>
              <a:gd name="adj2" fmla="val 25000"/>
              <a:gd name="adj3" fmla="val 31014"/>
              <a:gd name="adj4" fmla="val 50000"/>
              <a:gd name="adj5" fmla="val 92589"/>
            </a:avLst>
          </a:prstGeom>
          <a:solidFill>
            <a:srgbClr val="92278F"/>
          </a:solidFill>
          <a:ln w="88900">
            <a:solidFill>
              <a:srgbClr val="9227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AE24985-CB0C-C94F-9031-C7D6ECE817CC}"/>
              </a:ext>
            </a:extLst>
          </p:cNvPr>
          <p:cNvSpPr/>
          <p:nvPr/>
        </p:nvSpPr>
        <p:spPr>
          <a:xfrm>
            <a:off x="-43545" y="620486"/>
            <a:ext cx="32486377" cy="2861070"/>
          </a:xfrm>
          <a:prstGeom prst="rect">
            <a:avLst/>
          </a:prstGeom>
          <a:solidFill>
            <a:srgbClr val="92278F"/>
          </a:solidFill>
          <a:ln>
            <a:solidFill>
              <a:srgbClr val="922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800" b="1" dirty="0">
                <a:solidFill>
                  <a:schemeClr val="bg1"/>
                </a:solidFill>
                <a:latin typeface="Helvetica" pitchFamily="2" charset="0"/>
              </a:rPr>
              <a:t>Acoustic Identification of Dolphin Whistles using Deep Learning Techniques </a:t>
            </a:r>
            <a:endParaRPr lang="en-GB" sz="8800" b="1" dirty="0">
              <a:latin typeface="Helvetica" pitchFamily="2" charset="0"/>
            </a:endParaRPr>
          </a:p>
        </p:txBody>
      </p:sp>
      <p:pic>
        <p:nvPicPr>
          <p:cNvPr id="115" name="Picture 114" descr="A picture containing text&#10;&#10;Description automatically generated">
            <a:extLst>
              <a:ext uri="{FF2B5EF4-FFF2-40B4-BE49-F238E27FC236}">
                <a16:creationId xmlns:a16="http://schemas.microsoft.com/office/drawing/2014/main" id="{8C0AA4D5-678E-444B-AB7C-4654579B5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0" r="2409" b="4692"/>
          <a:stretch/>
        </p:blipFill>
        <p:spPr>
          <a:xfrm>
            <a:off x="8936709" y="29307204"/>
            <a:ext cx="5184958" cy="2778059"/>
          </a:xfrm>
          <a:prstGeom prst="rect">
            <a:avLst/>
          </a:prstGeom>
        </p:spPr>
      </p:pic>
      <p:pic>
        <p:nvPicPr>
          <p:cNvPr id="116" name="Picture 115" descr="Logo, icon&#10;&#10;Description automatically generated">
            <a:extLst>
              <a:ext uri="{FF2B5EF4-FFF2-40B4-BE49-F238E27FC236}">
                <a16:creationId xmlns:a16="http://schemas.microsoft.com/office/drawing/2014/main" id="{5D3198B5-0A0D-5849-B9C0-B6302B17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363" y="29506228"/>
            <a:ext cx="2463587" cy="2446746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0EC5D5-F914-F744-9FC6-8A6A5B710357}"/>
              </a:ext>
            </a:extLst>
          </p:cNvPr>
          <p:cNvGrpSpPr/>
          <p:nvPr/>
        </p:nvGrpSpPr>
        <p:grpSpPr>
          <a:xfrm>
            <a:off x="3855343" y="3247445"/>
            <a:ext cx="20027642" cy="1905033"/>
            <a:chOff x="67606" y="3694286"/>
            <a:chExt cx="20027642" cy="1905033"/>
          </a:xfrm>
        </p:grpSpPr>
        <p:sp>
          <p:nvSpPr>
            <p:cNvPr id="118" name="Title 1">
              <a:extLst>
                <a:ext uri="{FF2B5EF4-FFF2-40B4-BE49-F238E27FC236}">
                  <a16:creationId xmlns:a16="http://schemas.microsoft.com/office/drawing/2014/main" id="{985CB2B5-DA28-DB44-B4A6-243653A114D0}"/>
                </a:ext>
              </a:extLst>
            </p:cNvPr>
            <p:cNvSpPr txBox="1">
              <a:spLocks/>
            </p:cNvSpPr>
            <p:nvPr/>
          </p:nvSpPr>
          <p:spPr>
            <a:xfrm>
              <a:off x="846746" y="3694286"/>
              <a:ext cx="19248502" cy="19050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323990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1259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4800" b="1" dirty="0">
                  <a:solidFill>
                    <a:schemeClr val="bg1"/>
                  </a:solidFill>
                  <a:latin typeface="Helvetica" pitchFamily="2" charset="0"/>
                </a:rPr>
                <a:t>Georgia Atkinson</a:t>
              </a:r>
              <a:r>
                <a:rPr lang="en-GB" sz="4800" dirty="0">
                  <a:solidFill>
                    <a:schemeClr val="bg1"/>
                  </a:solidFill>
                  <a:latin typeface="Helvetica" pitchFamily="2" charset="0"/>
                </a:rPr>
                <a:t>, Nick Wright, A. Stephen McGough, Per Berggren</a:t>
              </a:r>
            </a:p>
            <a:p>
              <a:r>
                <a:rPr lang="en-GB" sz="3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  <a:r>
                <a:rPr lang="en-GB" sz="34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g.atkinson, </a:t>
              </a:r>
              <a:r>
                <a:rPr lang="en-GB" sz="34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nick.wright, stephen.mcgough, per.berggren}@</a:t>
              </a:r>
              <a:r>
                <a:rPr lang="en-GB" sz="34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newcastle.ac.uk</a:t>
              </a:r>
              <a:endParaRPr lang="en-GB" sz="3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119" name="Graphic 118" descr="Envelope with solid fill">
              <a:extLst>
                <a:ext uri="{FF2B5EF4-FFF2-40B4-BE49-F238E27FC236}">
                  <a16:creationId xmlns:a16="http://schemas.microsoft.com/office/drawing/2014/main" id="{4F965729-ECA5-B04B-A1D5-112BF426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191" y="5043281"/>
              <a:ext cx="511273" cy="511273"/>
            </a:xfrm>
            <a:prstGeom prst="rect">
              <a:avLst/>
            </a:prstGeom>
          </p:spPr>
        </p:pic>
        <p:pic>
          <p:nvPicPr>
            <p:cNvPr id="120" name="Graphic 119" descr="Users with solid fill">
              <a:extLst>
                <a:ext uri="{FF2B5EF4-FFF2-40B4-BE49-F238E27FC236}">
                  <a16:creationId xmlns:a16="http://schemas.microsoft.com/office/drawing/2014/main" id="{8CE5D4BF-AED5-2648-A111-F576F136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06" y="4163257"/>
              <a:ext cx="1040445" cy="1040445"/>
            </a:xfrm>
            <a:prstGeom prst="rect">
              <a:avLst/>
            </a:prstGeom>
          </p:spPr>
        </p:pic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9E69A9E-FE39-504B-A8A9-B86964F6A253}"/>
              </a:ext>
            </a:extLst>
          </p:cNvPr>
          <p:cNvCxnSpPr/>
          <p:nvPr/>
        </p:nvCxnSpPr>
        <p:spPr>
          <a:xfrm>
            <a:off x="-43545" y="489857"/>
            <a:ext cx="32442833" cy="0"/>
          </a:xfrm>
          <a:prstGeom prst="line">
            <a:avLst/>
          </a:prstGeom>
          <a:ln w="1397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FF16BBC-EECC-124A-92C8-E9AD7064224E}"/>
              </a:ext>
            </a:extLst>
          </p:cNvPr>
          <p:cNvCxnSpPr/>
          <p:nvPr/>
        </p:nvCxnSpPr>
        <p:spPr>
          <a:xfrm>
            <a:off x="-18804" y="3661942"/>
            <a:ext cx="32442833" cy="0"/>
          </a:xfrm>
          <a:prstGeom prst="line">
            <a:avLst/>
          </a:prstGeom>
          <a:ln w="1397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405F6E-3F51-6848-A8FC-C7356317E7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14878"/>
          <a:stretch/>
        </p:blipFill>
        <p:spPr>
          <a:xfrm>
            <a:off x="298096" y="29586279"/>
            <a:ext cx="8454453" cy="2372398"/>
          </a:xfrm>
          <a:prstGeom prst="rect">
            <a:avLst/>
          </a:prstGeom>
        </p:spPr>
      </p:pic>
      <p:pic>
        <p:nvPicPr>
          <p:cNvPr id="124" name="Picture 12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DDA188-3984-664E-AD56-4940BCBBC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32296" y="29449040"/>
            <a:ext cx="9802372" cy="2446746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F55644-FEC4-174A-B29B-A3555CB37F83}"/>
              </a:ext>
            </a:extLst>
          </p:cNvPr>
          <p:cNvCxnSpPr/>
          <p:nvPr/>
        </p:nvCxnSpPr>
        <p:spPr>
          <a:xfrm>
            <a:off x="-43547" y="32302678"/>
            <a:ext cx="32442833" cy="0"/>
          </a:xfrm>
          <a:prstGeom prst="line">
            <a:avLst/>
          </a:prstGeom>
          <a:ln w="2540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7C0C75F-A7FA-4740-A85F-274AE111EAAC}"/>
              </a:ext>
            </a:extLst>
          </p:cNvPr>
          <p:cNvGrpSpPr/>
          <p:nvPr/>
        </p:nvGrpSpPr>
        <p:grpSpPr>
          <a:xfrm>
            <a:off x="16583455" y="7671458"/>
            <a:ext cx="8403151" cy="8689466"/>
            <a:chOff x="18240805" y="8349096"/>
            <a:chExt cx="7878093" cy="7215534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3156CD4A-74A1-9C47-B4C1-4F2387C7B945}"/>
                </a:ext>
              </a:extLst>
            </p:cNvPr>
            <p:cNvSpPr/>
            <p:nvPr/>
          </p:nvSpPr>
          <p:spPr>
            <a:xfrm>
              <a:off x="18240805" y="8349096"/>
              <a:ext cx="7878093" cy="7215534"/>
            </a:xfrm>
            <a:prstGeom prst="roundRect">
              <a:avLst/>
            </a:prstGeom>
            <a:solidFill>
              <a:srgbClr val="1A1A1A"/>
            </a:solidFill>
            <a:ln w="254000">
              <a:solidFill>
                <a:srgbClr val="ED1B2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E3DFF66-D959-B347-B6AA-E37164533413}"/>
                </a:ext>
              </a:extLst>
            </p:cNvPr>
            <p:cNvSpPr txBox="1"/>
            <p:nvPr/>
          </p:nvSpPr>
          <p:spPr>
            <a:xfrm>
              <a:off x="18759564" y="8599496"/>
              <a:ext cx="698928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2. Find the start and end points of whistles</a:t>
              </a: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05DEC70-8E57-8844-AE51-7BC277850593}"/>
              </a:ext>
            </a:extLst>
          </p:cNvPr>
          <p:cNvSpPr/>
          <p:nvPr/>
        </p:nvSpPr>
        <p:spPr>
          <a:xfrm>
            <a:off x="27354190" y="3607503"/>
            <a:ext cx="5128966" cy="963148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Helvetica" pitchFamily="2" charset="0"/>
              </a:rPr>
              <a:t>More Info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D43D549-056E-114F-962F-E22A67F1CE55}"/>
              </a:ext>
            </a:extLst>
          </p:cNvPr>
          <p:cNvCxnSpPr>
            <a:cxnSpLocks/>
          </p:cNvCxnSpPr>
          <p:nvPr/>
        </p:nvCxnSpPr>
        <p:spPr>
          <a:xfrm>
            <a:off x="27323419" y="3717249"/>
            <a:ext cx="0" cy="28682039"/>
          </a:xfrm>
          <a:prstGeom prst="line">
            <a:avLst/>
          </a:prstGeom>
          <a:ln w="25400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77A4641-237A-A74A-8025-7CD6A46EDDB8}"/>
              </a:ext>
            </a:extLst>
          </p:cNvPr>
          <p:cNvCxnSpPr>
            <a:cxnSpLocks/>
          </p:cNvCxnSpPr>
          <p:nvPr/>
        </p:nvCxnSpPr>
        <p:spPr>
          <a:xfrm>
            <a:off x="-21774" y="29085690"/>
            <a:ext cx="32485444" cy="0"/>
          </a:xfrm>
          <a:prstGeom prst="line">
            <a:avLst/>
          </a:prstGeom>
          <a:ln w="361950">
            <a:solidFill>
              <a:srgbClr val="922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5E07577-DCFA-D14F-81C3-F06479F95726}"/>
              </a:ext>
            </a:extLst>
          </p:cNvPr>
          <p:cNvSpPr/>
          <p:nvPr/>
        </p:nvSpPr>
        <p:spPr>
          <a:xfrm>
            <a:off x="-43546" y="28493751"/>
            <a:ext cx="27208688" cy="1210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This work was supported by the Engineering and Physical Sciences Research Council, Centre for Doctoral Training in Cloud Computing for Big Data (EP/L015358/1)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79B001D-43B0-D942-AD11-D4478F0778EA}"/>
              </a:ext>
            </a:extLst>
          </p:cNvPr>
          <p:cNvSpPr/>
          <p:nvPr/>
        </p:nvSpPr>
        <p:spPr>
          <a:xfrm>
            <a:off x="27292649" y="22656983"/>
            <a:ext cx="5128966" cy="956099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Talking Points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2EC7960-D525-C44C-A027-D4213D395382}"/>
              </a:ext>
            </a:extLst>
          </p:cNvPr>
          <p:cNvGrpSpPr>
            <a:grpSpLocks noChangeAspect="1"/>
          </p:cNvGrpSpPr>
          <p:nvPr/>
        </p:nvGrpSpPr>
        <p:grpSpPr>
          <a:xfrm>
            <a:off x="16879707" y="10266593"/>
            <a:ext cx="4875468" cy="4124696"/>
            <a:chOff x="18868764" y="9877292"/>
            <a:chExt cx="6228000" cy="5083200"/>
          </a:xfrm>
        </p:grpSpPr>
        <p:pic>
          <p:nvPicPr>
            <p:cNvPr id="137" name="Picture 13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7409E6E-3361-A740-9FE0-BCF17B12D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845" t="9727" r="2012" b="13007"/>
            <a:stretch/>
          </p:blipFill>
          <p:spPr>
            <a:xfrm>
              <a:off x="18929134" y="9943777"/>
              <a:ext cx="6113038" cy="4968494"/>
            </a:xfrm>
            <a:prstGeom prst="roundRect">
              <a:avLst>
                <a:gd name="adj" fmla="val 2800"/>
              </a:avLst>
            </a:prstGeom>
            <a:ln w="28575">
              <a:solidFill>
                <a:srgbClr val="ED1B23"/>
              </a:solidFill>
            </a:ln>
          </p:spPr>
        </p:pic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3A32449-380C-4946-BA5F-CF0082028ED8}"/>
                </a:ext>
              </a:extLst>
            </p:cNvPr>
            <p:cNvCxnSpPr>
              <a:cxnSpLocks/>
            </p:cNvCxnSpPr>
            <p:nvPr/>
          </p:nvCxnSpPr>
          <p:spPr>
            <a:xfrm>
              <a:off x="19082164" y="9958065"/>
              <a:ext cx="0" cy="4968494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6F6B63D-C368-EB40-A72F-569334903ADF}"/>
                </a:ext>
              </a:extLst>
            </p:cNvPr>
            <p:cNvCxnSpPr>
              <a:cxnSpLocks/>
            </p:cNvCxnSpPr>
            <p:nvPr/>
          </p:nvCxnSpPr>
          <p:spPr>
            <a:xfrm>
              <a:off x="21522266" y="9936439"/>
              <a:ext cx="0" cy="4990120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7A8CB93-8612-6B48-AC44-D5B286555108}"/>
                </a:ext>
              </a:extLst>
            </p:cNvPr>
            <p:cNvCxnSpPr>
              <a:cxnSpLocks/>
            </p:cNvCxnSpPr>
            <p:nvPr/>
          </p:nvCxnSpPr>
          <p:spPr>
            <a:xfrm>
              <a:off x="22487466" y="9943777"/>
              <a:ext cx="0" cy="4990120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1A5D901-BC4F-4046-A607-9F7321221148}"/>
                </a:ext>
              </a:extLst>
            </p:cNvPr>
            <p:cNvSpPr txBox="1"/>
            <p:nvPr/>
          </p:nvSpPr>
          <p:spPr>
            <a:xfrm>
              <a:off x="19087887" y="9973323"/>
              <a:ext cx="1251170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0.08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982C850-CAB2-0B41-99A8-FED6E28380A8}"/>
                </a:ext>
              </a:extLst>
            </p:cNvPr>
            <p:cNvSpPr txBox="1"/>
            <p:nvPr/>
          </p:nvSpPr>
          <p:spPr>
            <a:xfrm>
              <a:off x="20416631" y="9943778"/>
              <a:ext cx="1173855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1.23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B2A17D2-2111-7741-BEA7-06FB3AE1C18E}"/>
                </a:ext>
              </a:extLst>
            </p:cNvPr>
            <p:cNvSpPr txBox="1"/>
            <p:nvPr/>
          </p:nvSpPr>
          <p:spPr>
            <a:xfrm>
              <a:off x="22476730" y="9977795"/>
              <a:ext cx="1193419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2.01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61AD3B2-26B4-3C46-9508-0CA26FA3331F}"/>
                </a:ext>
              </a:extLst>
            </p:cNvPr>
            <p:cNvSpPr txBox="1"/>
            <p:nvPr/>
          </p:nvSpPr>
          <p:spPr>
            <a:xfrm>
              <a:off x="23825624" y="9978011"/>
              <a:ext cx="1193419" cy="67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ED1B23"/>
                  </a:solidFill>
                  <a:latin typeface="Helvetica" pitchFamily="2" charset="0"/>
                </a:rPr>
                <a:t>2.99</a:t>
              </a: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701F0DC-371A-BC4E-8767-D6C907B056D9}"/>
                </a:ext>
              </a:extLst>
            </p:cNvPr>
            <p:cNvCxnSpPr>
              <a:cxnSpLocks/>
            </p:cNvCxnSpPr>
            <p:nvPr/>
          </p:nvCxnSpPr>
          <p:spPr>
            <a:xfrm>
              <a:off x="24995788" y="9943777"/>
              <a:ext cx="0" cy="4990120"/>
            </a:xfrm>
            <a:prstGeom prst="line">
              <a:avLst/>
            </a:prstGeom>
            <a:ln w="57150">
              <a:solidFill>
                <a:srgbClr val="ED1B2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62FABF71-BA4E-2C4E-B284-99298D0B77AB}"/>
                </a:ext>
              </a:extLst>
            </p:cNvPr>
            <p:cNvSpPr/>
            <p:nvPr/>
          </p:nvSpPr>
          <p:spPr>
            <a:xfrm>
              <a:off x="18868764" y="9877292"/>
              <a:ext cx="6228000" cy="5083200"/>
            </a:xfrm>
            <a:prstGeom prst="roundRect">
              <a:avLst>
                <a:gd name="adj" fmla="val 3645"/>
              </a:avLst>
            </a:prstGeom>
            <a:noFill/>
            <a:ln w="57150">
              <a:solidFill>
                <a:srgbClr val="1A1A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7C98459A-0546-884F-BDAA-6E69A8E1FD0C}"/>
              </a:ext>
            </a:extLst>
          </p:cNvPr>
          <p:cNvSpPr/>
          <p:nvPr/>
        </p:nvSpPr>
        <p:spPr>
          <a:xfrm>
            <a:off x="9967474" y="7671458"/>
            <a:ext cx="5657712" cy="18233150"/>
          </a:xfrm>
          <a:prstGeom prst="roundRect">
            <a:avLst/>
          </a:prstGeom>
          <a:solidFill>
            <a:srgbClr val="1A1A1A"/>
          </a:solidFill>
          <a:ln w="254000">
            <a:solidFill>
              <a:srgbClr val="ED7D3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8" name="Picture 147" descr="Icon, qr code&#10;&#10;Description automatically generated">
            <a:extLst>
              <a:ext uri="{FF2B5EF4-FFF2-40B4-BE49-F238E27FC236}">
                <a16:creationId xmlns:a16="http://schemas.microsoft.com/office/drawing/2014/main" id="{8F2E928B-52EE-C04D-BF24-AC5CCD1785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84025" y="18919124"/>
            <a:ext cx="3326683" cy="3326683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CB368D9-0BD7-1644-8349-7FC0E730F24A}"/>
              </a:ext>
            </a:extLst>
          </p:cNvPr>
          <p:cNvSpPr txBox="1"/>
          <p:nvPr/>
        </p:nvSpPr>
        <p:spPr>
          <a:xfrm>
            <a:off x="27432850" y="15964387"/>
            <a:ext cx="49664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b="1" dirty="0">
                <a:solidFill>
                  <a:schemeClr val="bg1"/>
                </a:solidFill>
                <a:latin typeface="Helvetica" pitchFamily="2" charset="0"/>
              </a:rPr>
              <a:t>For more information </a:t>
            </a:r>
            <a:r>
              <a:rPr lang="en-GB" sz="3500" dirty="0">
                <a:solidFill>
                  <a:schemeClr val="bg1"/>
                </a:solidFill>
                <a:latin typeface="Helvetica" pitchFamily="2" charset="0"/>
              </a:rPr>
              <a:t>on the whistle detection process and FAQs </a:t>
            </a:r>
            <a:r>
              <a:rPr lang="en-GB" sz="3500" b="1" dirty="0">
                <a:solidFill>
                  <a:schemeClr val="bg1"/>
                </a:solidFill>
                <a:latin typeface="Helvetica" pitchFamily="2" charset="0"/>
              </a:rPr>
              <a:t>scan the QR code below.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C783C49-2C6E-1448-90EF-E6D3F7B361AA}"/>
              </a:ext>
            </a:extLst>
          </p:cNvPr>
          <p:cNvSpPr txBox="1"/>
          <p:nvPr/>
        </p:nvSpPr>
        <p:spPr>
          <a:xfrm>
            <a:off x="27459878" y="23801575"/>
            <a:ext cx="493940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What data has been used to build the network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How did you train your initial detection model 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What methods have been trialled to cluster whistle shapes  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BD21837-52E0-084D-ACFE-C12C92EC9121}"/>
              </a:ext>
            </a:extLst>
          </p:cNvPr>
          <p:cNvGrpSpPr/>
          <p:nvPr/>
        </p:nvGrpSpPr>
        <p:grpSpPr>
          <a:xfrm>
            <a:off x="3412157" y="26206836"/>
            <a:ext cx="17848444" cy="1984687"/>
            <a:chOff x="3538983" y="26298247"/>
            <a:chExt cx="18561735" cy="1984687"/>
          </a:xfrm>
        </p:grpSpPr>
        <p:sp>
          <p:nvSpPr>
            <p:cNvPr id="152" name="U-turn Arrow 151">
              <a:extLst>
                <a:ext uri="{FF2B5EF4-FFF2-40B4-BE49-F238E27FC236}">
                  <a16:creationId xmlns:a16="http://schemas.microsoft.com/office/drawing/2014/main" id="{94D4D69E-50E4-E640-B167-F24A30A41073}"/>
                </a:ext>
              </a:extLst>
            </p:cNvPr>
            <p:cNvSpPr/>
            <p:nvPr/>
          </p:nvSpPr>
          <p:spPr>
            <a:xfrm rot="10800000">
              <a:off x="3710455" y="26298247"/>
              <a:ext cx="18390263" cy="1849652"/>
            </a:xfrm>
            <a:prstGeom prst="uturnArrow">
              <a:avLst>
                <a:gd name="adj1" fmla="val 25227"/>
                <a:gd name="adj2" fmla="val 25000"/>
                <a:gd name="adj3" fmla="val 38479"/>
                <a:gd name="adj4" fmla="val 50000"/>
                <a:gd name="adj5" fmla="val 100000"/>
              </a:avLst>
            </a:prstGeom>
            <a:solidFill>
              <a:srgbClr val="92278F"/>
            </a:solidFill>
            <a:ln w="101600">
              <a:solidFill>
                <a:srgbClr val="92278F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96BE030-7241-0542-8A8E-FA841FB31873}"/>
                </a:ext>
              </a:extLst>
            </p:cNvPr>
            <p:cNvSpPr txBox="1"/>
            <p:nvPr/>
          </p:nvSpPr>
          <p:spPr>
            <a:xfrm>
              <a:off x="3538983" y="27575048"/>
              <a:ext cx="18561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+ Signature Identification (SIGID)</a:t>
              </a:r>
              <a:r>
                <a:rPr lang="en-GB" sz="4000" b="1" baseline="30000" dirty="0">
                  <a:solidFill>
                    <a:schemeClr val="bg1"/>
                  </a:solidFill>
                  <a:latin typeface="Helvetica" pitchFamily="2" charset="0"/>
                </a:rPr>
                <a:t>[1]</a:t>
              </a: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63B10CC-32B5-3A48-BD61-7354E54A27FF}"/>
              </a:ext>
            </a:extLst>
          </p:cNvPr>
          <p:cNvSpPr/>
          <p:nvPr/>
        </p:nvSpPr>
        <p:spPr>
          <a:xfrm>
            <a:off x="27292649" y="28922414"/>
            <a:ext cx="5128966" cy="986252"/>
          </a:xfrm>
          <a:prstGeom prst="rect">
            <a:avLst/>
          </a:prstGeom>
          <a:solidFill>
            <a:srgbClr val="922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References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8D66D5F-23A8-D940-8844-647A223249C5}"/>
              </a:ext>
            </a:extLst>
          </p:cNvPr>
          <p:cNvSpPr txBox="1"/>
          <p:nvPr/>
        </p:nvSpPr>
        <p:spPr>
          <a:xfrm>
            <a:off x="27481698" y="30057918"/>
            <a:ext cx="49175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[1]</a:t>
            </a:r>
            <a:r>
              <a:rPr lang="en-GB" dirty="0">
                <a:solidFill>
                  <a:schemeClr val="bg1"/>
                </a:solidFill>
              </a:rPr>
              <a:t>	V. M. Janik, S. L. King, L. S. </a:t>
            </a:r>
            <a:r>
              <a:rPr lang="en-GB" dirty="0" err="1">
                <a:solidFill>
                  <a:schemeClr val="bg1"/>
                </a:solidFill>
              </a:rPr>
              <a:t>Sayigh</a:t>
            </a:r>
            <a:r>
              <a:rPr lang="en-GB" dirty="0">
                <a:solidFill>
                  <a:schemeClr val="bg1"/>
                </a:solidFill>
              </a:rPr>
              <a:t>, and R. S. 	Wells. Identifying signature whistles from 	recordings of groups of unrestrained 	bottlenose dolphins ( </a:t>
            </a:r>
            <a:r>
              <a:rPr lang="en-GB" dirty="0" err="1">
                <a:solidFill>
                  <a:schemeClr val="bg1"/>
                </a:solidFill>
              </a:rPr>
              <a:t>tursiops</a:t>
            </a:r>
            <a:r>
              <a:rPr lang="en-GB" dirty="0">
                <a:solidFill>
                  <a:schemeClr val="bg1"/>
                </a:solidFill>
              </a:rPr>
              <a:t> truncatus ). 	Marine mammal science, 29(1):109–122, 	2013. 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8C8CCF-D28B-944C-9563-C99CAD90EA25}"/>
              </a:ext>
            </a:extLst>
          </p:cNvPr>
          <p:cNvSpPr txBox="1"/>
          <p:nvPr/>
        </p:nvSpPr>
        <p:spPr>
          <a:xfrm>
            <a:off x="4119928" y="5720550"/>
            <a:ext cx="18164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Split into possible whistle bouts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C61763D-4BE1-C748-8178-6DAB6C05D351}"/>
              </a:ext>
            </a:extLst>
          </p:cNvPr>
          <p:cNvSpPr txBox="1"/>
          <p:nvPr/>
        </p:nvSpPr>
        <p:spPr>
          <a:xfrm rot="5400000">
            <a:off x="17318531" y="16032723"/>
            <a:ext cx="18164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Split and/or crop to individual whistles</a:t>
            </a:r>
          </a:p>
        </p:txBody>
      </p:sp>
      <p:pic>
        <p:nvPicPr>
          <p:cNvPr id="158" name="Picture 15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8536E46-DA29-F44B-9A0E-A1C833C326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631" t="9727" r="52541" b="13007"/>
          <a:stretch/>
        </p:blipFill>
        <p:spPr>
          <a:xfrm>
            <a:off x="23028256" y="9499848"/>
            <a:ext cx="1184507" cy="2480074"/>
          </a:xfrm>
          <a:prstGeom prst="roundRect">
            <a:avLst>
              <a:gd name="adj" fmla="val 3375"/>
            </a:avLst>
          </a:prstGeom>
          <a:ln>
            <a:solidFill>
              <a:srgbClr val="ED1B23"/>
            </a:solidFill>
          </a:ln>
        </p:spPr>
      </p:pic>
      <p:pic>
        <p:nvPicPr>
          <p:cNvPr id="159" name="Picture 15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C1AE700-3633-8747-A52F-2EB054177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204" t="9727" r="2012" b="13007"/>
          <a:stretch/>
        </p:blipFill>
        <p:spPr>
          <a:xfrm>
            <a:off x="23012305" y="13107138"/>
            <a:ext cx="1286333" cy="2476800"/>
          </a:xfrm>
          <a:prstGeom prst="roundRect">
            <a:avLst>
              <a:gd name="adj" fmla="val 3375"/>
            </a:avLst>
          </a:prstGeom>
          <a:ln>
            <a:solidFill>
              <a:srgbClr val="ED1B23"/>
            </a:solidFill>
          </a:ln>
        </p:spPr>
      </p:pic>
      <p:sp>
        <p:nvSpPr>
          <p:cNvPr id="160" name="Bent Arrow 159">
            <a:extLst>
              <a:ext uri="{FF2B5EF4-FFF2-40B4-BE49-F238E27FC236}">
                <a16:creationId xmlns:a16="http://schemas.microsoft.com/office/drawing/2014/main" id="{51FC2636-0D09-6842-A93D-689957FC1C29}"/>
              </a:ext>
            </a:extLst>
          </p:cNvPr>
          <p:cNvSpPr/>
          <p:nvPr/>
        </p:nvSpPr>
        <p:spPr>
          <a:xfrm>
            <a:off x="17818390" y="9465306"/>
            <a:ext cx="5178542" cy="819600"/>
          </a:xfrm>
          <a:prstGeom prst="bentArrow">
            <a:avLst>
              <a:gd name="adj1" fmla="val 28486"/>
              <a:gd name="adj2" fmla="val 31973"/>
              <a:gd name="adj3" fmla="val 35459"/>
              <a:gd name="adj4" fmla="val 43750"/>
            </a:avLst>
          </a:prstGeom>
          <a:solidFill>
            <a:srgbClr val="ED1B23"/>
          </a:solidFill>
          <a:ln>
            <a:solidFill>
              <a:srgbClr val="ED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1" name="Bent Arrow 160">
            <a:extLst>
              <a:ext uri="{FF2B5EF4-FFF2-40B4-BE49-F238E27FC236}">
                <a16:creationId xmlns:a16="http://schemas.microsoft.com/office/drawing/2014/main" id="{A2B045E0-5C8F-F84F-94B8-1CCEE9AC72AC}"/>
              </a:ext>
            </a:extLst>
          </p:cNvPr>
          <p:cNvSpPr/>
          <p:nvPr/>
        </p:nvSpPr>
        <p:spPr>
          <a:xfrm rot="10800000" flipH="1">
            <a:off x="20545402" y="14364350"/>
            <a:ext cx="2401756" cy="1119403"/>
          </a:xfrm>
          <a:prstGeom prst="bentArrow">
            <a:avLst>
              <a:gd name="adj1" fmla="val 22448"/>
              <a:gd name="adj2" fmla="val 25000"/>
              <a:gd name="adj3" fmla="val 25000"/>
              <a:gd name="adj4" fmla="val 43750"/>
            </a:avLst>
          </a:prstGeom>
          <a:solidFill>
            <a:srgbClr val="ED1B23"/>
          </a:solidFill>
          <a:ln>
            <a:solidFill>
              <a:srgbClr val="ED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BC777AD-DAAF-0B4E-B67F-EE5A3B261FC2}"/>
              </a:ext>
            </a:extLst>
          </p:cNvPr>
          <p:cNvSpPr txBox="1"/>
          <p:nvPr/>
        </p:nvSpPr>
        <p:spPr>
          <a:xfrm>
            <a:off x="19055052" y="9818602"/>
            <a:ext cx="439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20190807_12301008.png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0C63A7C-10B8-D545-B667-10B6A0D166F8}"/>
              </a:ext>
            </a:extLst>
          </p:cNvPr>
          <p:cNvSpPr txBox="1"/>
          <p:nvPr/>
        </p:nvSpPr>
        <p:spPr>
          <a:xfrm>
            <a:off x="20075777" y="15538653"/>
            <a:ext cx="5007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20190807_12301201.png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82624CB-2A49-9A42-81FD-1E1AC37F7185}"/>
              </a:ext>
            </a:extLst>
          </p:cNvPr>
          <p:cNvGrpSpPr/>
          <p:nvPr/>
        </p:nvGrpSpPr>
        <p:grpSpPr>
          <a:xfrm>
            <a:off x="1606022" y="18614888"/>
            <a:ext cx="6693019" cy="7028100"/>
            <a:chOff x="1606022" y="18440716"/>
            <a:chExt cx="6693019" cy="7028100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9BF8BF5A-C6A8-854D-9627-D15BA26D5097}"/>
                </a:ext>
              </a:extLst>
            </p:cNvPr>
            <p:cNvGrpSpPr/>
            <p:nvPr/>
          </p:nvGrpSpPr>
          <p:grpSpPr>
            <a:xfrm>
              <a:off x="1606022" y="18440716"/>
              <a:ext cx="6693019" cy="7028100"/>
              <a:chOff x="1606022" y="18440716"/>
              <a:chExt cx="6693019" cy="702810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FA51F18-110A-CD4F-98B3-ACBC898E9E27}"/>
                  </a:ext>
                </a:extLst>
              </p:cNvPr>
              <p:cNvGrpSpPr/>
              <p:nvPr/>
            </p:nvGrpSpPr>
            <p:grpSpPr>
              <a:xfrm>
                <a:off x="1606022" y="18451000"/>
                <a:ext cx="6179342" cy="4918430"/>
                <a:chOff x="1458660" y="19389775"/>
                <a:chExt cx="6179342" cy="4834793"/>
              </a:xfrm>
            </p:grpSpPr>
            <p:pic>
              <p:nvPicPr>
                <p:cNvPr id="182" name="Picture 181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66BC377-C32F-A748-BF63-9E94571A2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1464442" y="21009795"/>
                  <a:ext cx="758914" cy="1461269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3" name="Picture 182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8FB79E2B-DFF2-0849-A2F7-11D5847B8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1955754" y="21143830"/>
                  <a:ext cx="758914" cy="1461269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4" name="Picture 183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4C81CB3A-C5D4-5B47-BB94-7829D78105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2483643" y="21290730"/>
                  <a:ext cx="758914" cy="1461269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sp>
              <p:nvSpPr>
                <p:cNvPr id="185" name="Right Arrow 184">
                  <a:extLst>
                    <a:ext uri="{FF2B5EF4-FFF2-40B4-BE49-F238E27FC236}">
                      <a16:creationId xmlns:a16="http://schemas.microsoft.com/office/drawing/2014/main" id="{A2A3B30C-2049-AA48-AAA9-DA2928FB90FB}"/>
                    </a:ext>
                  </a:extLst>
                </p:cNvPr>
                <p:cNvSpPr/>
                <p:nvPr/>
              </p:nvSpPr>
              <p:spPr>
                <a:xfrm>
                  <a:off x="3549192" y="20096769"/>
                  <a:ext cx="1505086" cy="349108"/>
                </a:xfrm>
                <a:prstGeom prst="rightArrow">
                  <a:avLst/>
                </a:prstGeom>
                <a:solidFill>
                  <a:srgbClr val="0F75B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Right Arrow 185">
                  <a:extLst>
                    <a:ext uri="{FF2B5EF4-FFF2-40B4-BE49-F238E27FC236}">
                      <a16:creationId xmlns:a16="http://schemas.microsoft.com/office/drawing/2014/main" id="{F6229D29-6718-6A47-9B4C-FF9B8686E567}"/>
                    </a:ext>
                  </a:extLst>
                </p:cNvPr>
                <p:cNvSpPr/>
                <p:nvPr/>
              </p:nvSpPr>
              <p:spPr>
                <a:xfrm>
                  <a:off x="3567005" y="21903365"/>
                  <a:ext cx="1505086" cy="349108"/>
                </a:xfrm>
                <a:prstGeom prst="rightArrow">
                  <a:avLst/>
                </a:prstGeom>
                <a:solidFill>
                  <a:srgbClr val="0F75B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87" name="Graphic 186" descr="Folder with solid fill">
                  <a:extLst>
                    <a:ext uri="{FF2B5EF4-FFF2-40B4-BE49-F238E27FC236}">
                      <a16:creationId xmlns:a16="http://schemas.microsoft.com/office/drawing/2014/main" id="{2BB60632-4568-8547-8473-7998710B1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8875" y="19389775"/>
                  <a:ext cx="1476000" cy="1476000"/>
                </a:xfrm>
                <a:prstGeom prst="rect">
                  <a:avLst/>
                </a:prstGeom>
              </p:spPr>
            </p:pic>
            <p:pic>
              <p:nvPicPr>
                <p:cNvPr id="188" name="Graphic 187" descr="Folder with solid fill">
                  <a:extLst>
                    <a:ext uri="{FF2B5EF4-FFF2-40B4-BE49-F238E27FC236}">
                      <a16:creationId xmlns:a16="http://schemas.microsoft.com/office/drawing/2014/main" id="{020CE433-6527-5E42-9357-9632FD89C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8875" y="21233265"/>
                  <a:ext cx="1476000" cy="1476000"/>
                </a:xfrm>
                <a:prstGeom prst="rect">
                  <a:avLst/>
                </a:prstGeom>
              </p:spPr>
            </p:pic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51A83E54-AC67-A54A-B7CB-34B2202B7327}"/>
                    </a:ext>
                  </a:extLst>
                </p:cNvPr>
                <p:cNvSpPr txBox="1"/>
                <p:nvPr/>
              </p:nvSpPr>
              <p:spPr>
                <a:xfrm>
                  <a:off x="5039160" y="20530495"/>
                  <a:ext cx="25950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dirty="0">
                      <a:solidFill>
                        <a:schemeClr val="bg1"/>
                      </a:solidFill>
                      <a:latin typeface="Helvetica" pitchFamily="2" charset="0"/>
                    </a:rPr>
                    <a:t>SIG_ID_001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E4B934EC-34BE-D342-945D-724F5FD2A3BA}"/>
                    </a:ext>
                  </a:extLst>
                </p:cNvPr>
                <p:cNvSpPr txBox="1"/>
                <p:nvPr/>
              </p:nvSpPr>
              <p:spPr>
                <a:xfrm>
                  <a:off x="5042993" y="22384077"/>
                  <a:ext cx="25950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3200" dirty="0">
                      <a:solidFill>
                        <a:schemeClr val="bg1"/>
                      </a:solidFill>
                      <a:latin typeface="Helvetica" pitchFamily="2" charset="0"/>
                    </a:rPr>
                    <a:t>SIG_ID_002</a:t>
                  </a:r>
                </a:p>
              </p:txBody>
            </p:sp>
            <p:pic>
              <p:nvPicPr>
                <p:cNvPr id="191" name="Picture 190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20CF725A-C1DF-864F-9858-C655F5AD5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3631" t="9727" r="52541" b="13007"/>
                <a:stretch/>
              </p:blipFill>
              <p:spPr>
                <a:xfrm>
                  <a:off x="1458660" y="22763756"/>
                  <a:ext cx="697697" cy="1460812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</p:grpSp>
          <p:pic>
            <p:nvPicPr>
              <p:cNvPr id="169" name="Graphic 168" descr="Folder with solid fill">
                <a:extLst>
                  <a:ext uri="{FF2B5EF4-FFF2-40B4-BE49-F238E27FC236}">
                    <a16:creationId xmlns:a16="http://schemas.microsoft.com/office/drawing/2014/main" id="{BB4AED0E-A8E3-2042-9E6C-E0E9FE85B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16237" y="22056673"/>
                <a:ext cx="1476000" cy="147600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7E32D5DE-5734-BF41-84A9-1EE46AF365F5}"/>
                  </a:ext>
                </a:extLst>
              </p:cNvPr>
              <p:cNvSpPr txBox="1"/>
              <p:nvPr/>
            </p:nvSpPr>
            <p:spPr>
              <a:xfrm>
                <a:off x="4676677" y="23176661"/>
                <a:ext cx="36223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>
                    <a:solidFill>
                      <a:schemeClr val="bg1"/>
                    </a:solidFill>
                    <a:latin typeface="Helvetica" pitchFamily="2" charset="0"/>
                  </a:rPr>
                  <a:t>MANUAL_CHECK</a:t>
                </a:r>
              </a:p>
            </p:txBody>
          </p:sp>
          <p:sp>
            <p:nvSpPr>
              <p:cNvPr id="171" name="Right Arrow 170">
                <a:extLst>
                  <a:ext uri="{FF2B5EF4-FFF2-40B4-BE49-F238E27FC236}">
                    <a16:creationId xmlns:a16="http://schemas.microsoft.com/office/drawing/2014/main" id="{3D0FE671-63FE-A24A-984C-B530F411284B}"/>
                  </a:ext>
                </a:extLst>
              </p:cNvPr>
              <p:cNvSpPr/>
              <p:nvPr/>
            </p:nvSpPr>
            <p:spPr>
              <a:xfrm>
                <a:off x="3729007" y="22671978"/>
                <a:ext cx="1505086" cy="349108"/>
              </a:xfrm>
              <a:prstGeom prst="rightArrow">
                <a:avLst/>
              </a:prstGeom>
              <a:solidFill>
                <a:srgbClr val="0F7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2" name="Graphic 171" descr="Folder with solid fill">
                <a:extLst>
                  <a:ext uri="{FF2B5EF4-FFF2-40B4-BE49-F238E27FC236}">
                    <a16:creationId xmlns:a16="http://schemas.microsoft.com/office/drawing/2014/main" id="{9D4AA090-05BF-124E-943F-2B03AD0CD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53718" y="23776690"/>
                <a:ext cx="1476000" cy="1476000"/>
              </a:xfrm>
              <a:prstGeom prst="rect">
                <a:avLst/>
              </a:prstGeom>
            </p:spPr>
          </p:pic>
          <p:pic>
            <p:nvPicPr>
              <p:cNvPr id="173" name="Picture 172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B06E0B5D-D0D2-2748-879E-E22124314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73983" t="10709" r="1499" b="11481"/>
              <a:stretch/>
            </p:blipFill>
            <p:spPr>
              <a:xfrm>
                <a:off x="2094764" y="22027388"/>
                <a:ext cx="507314" cy="1486082"/>
              </a:xfrm>
              <a:prstGeom prst="roundRect">
                <a:avLst>
                  <a:gd name="adj" fmla="val 3876"/>
                </a:avLst>
              </a:prstGeom>
              <a:ln w="12700">
                <a:solidFill>
                  <a:srgbClr val="0F75BE"/>
                </a:solidFill>
              </a:ln>
            </p:spPr>
          </p:pic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3B40CE4-2225-EF4E-88B3-3384ED30B9EB}"/>
                  </a:ext>
                </a:extLst>
              </p:cNvPr>
              <p:cNvSpPr txBox="1"/>
              <p:nvPr/>
            </p:nvSpPr>
            <p:spPr>
              <a:xfrm>
                <a:off x="5337241" y="24884041"/>
                <a:ext cx="22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bg1"/>
                    </a:solidFill>
                    <a:latin typeface="Helvetica" pitchFamily="2" charset="0"/>
                  </a:rPr>
                  <a:t>NOT_SIG</a:t>
                </a:r>
              </a:p>
            </p:txBody>
          </p:sp>
          <p:sp>
            <p:nvSpPr>
              <p:cNvPr id="175" name="Right Arrow 174">
                <a:extLst>
                  <a:ext uri="{FF2B5EF4-FFF2-40B4-BE49-F238E27FC236}">
                    <a16:creationId xmlns:a16="http://schemas.microsoft.com/office/drawing/2014/main" id="{09DD3948-0BA1-6A4B-AC94-B21C2821D4BA}"/>
                  </a:ext>
                </a:extLst>
              </p:cNvPr>
              <p:cNvSpPr/>
              <p:nvPr/>
            </p:nvSpPr>
            <p:spPr>
              <a:xfrm>
                <a:off x="3728945" y="24276041"/>
                <a:ext cx="1505086" cy="349108"/>
              </a:xfrm>
              <a:prstGeom prst="rightArrow">
                <a:avLst/>
              </a:prstGeom>
              <a:solidFill>
                <a:srgbClr val="0F75B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76" name="Picture 175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3B9AA8E2-D30A-5C4E-9FBB-2130A7B7A3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1204" t="9727" r="2012" b="13007"/>
              <a:stretch/>
            </p:blipFill>
            <p:spPr>
              <a:xfrm flipH="1">
                <a:off x="2497463" y="22102864"/>
                <a:ext cx="758914" cy="1486547"/>
              </a:xfrm>
              <a:prstGeom prst="roundRect">
                <a:avLst>
                  <a:gd name="adj" fmla="val 3375"/>
                </a:avLst>
              </a:prstGeom>
              <a:ln w="12700">
                <a:solidFill>
                  <a:srgbClr val="0F75BE"/>
                </a:solidFill>
              </a:ln>
            </p:spPr>
          </p:pic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B4B14DD3-CEFD-2446-BCA3-43EA37C475D9}"/>
                  </a:ext>
                </a:extLst>
              </p:cNvPr>
              <p:cNvGrpSpPr/>
              <p:nvPr/>
            </p:nvGrpSpPr>
            <p:grpSpPr>
              <a:xfrm>
                <a:off x="1866407" y="23681423"/>
                <a:ext cx="1133881" cy="1656254"/>
                <a:chOff x="1866407" y="23681423"/>
                <a:chExt cx="1133881" cy="1656254"/>
              </a:xfrm>
            </p:grpSpPr>
            <p:pic>
              <p:nvPicPr>
                <p:cNvPr id="179" name="Picture 178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77BD19FE-F979-2947-9BA7-F08F78A69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66437" t="10080" r="11479" b="10886"/>
                <a:stretch/>
              </p:blipFill>
              <p:spPr>
                <a:xfrm>
                  <a:off x="1866407" y="23681423"/>
                  <a:ext cx="452766" cy="1485304"/>
                </a:xfrm>
                <a:prstGeom prst="roundRect">
                  <a:avLst>
                    <a:gd name="adj" fmla="val 2676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0" name="Picture 179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7E1B2810-D7ED-C144-8767-31611EC78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76726" t="10709" r="1584" b="11902"/>
                <a:stretch/>
              </p:blipFill>
              <p:spPr>
                <a:xfrm>
                  <a:off x="2238718" y="23766276"/>
                  <a:ext cx="454532" cy="1486548"/>
                </a:xfrm>
                <a:prstGeom prst="roundRect">
                  <a:avLst>
                    <a:gd name="adj" fmla="val 3771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  <p:pic>
              <p:nvPicPr>
                <p:cNvPr id="181" name="Picture 180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3CB42152-2C77-1543-BB20-E7168AE20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2824" t="10709" r="50967" b="11902"/>
                <a:stretch/>
              </p:blipFill>
              <p:spPr>
                <a:xfrm>
                  <a:off x="2660635" y="23851129"/>
                  <a:ext cx="339653" cy="1486548"/>
                </a:xfrm>
                <a:prstGeom prst="roundRect">
                  <a:avLst>
                    <a:gd name="adj" fmla="val 5162"/>
                  </a:avLst>
                </a:prstGeom>
                <a:ln w="12700">
                  <a:solidFill>
                    <a:srgbClr val="0F75BE"/>
                  </a:solidFill>
                </a:ln>
              </p:spPr>
            </p:pic>
          </p:grpSp>
          <p:pic>
            <p:nvPicPr>
              <p:cNvPr id="178" name="Picture 17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2C7049F-BFA0-694F-A3FA-0E251DC065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635443" y="18440716"/>
                <a:ext cx="914694" cy="148608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F75BE"/>
                </a:solidFill>
              </a:ln>
            </p:spPr>
          </p:pic>
        </p:grpSp>
        <p:pic>
          <p:nvPicPr>
            <p:cNvPr id="166" name="Picture 16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8E39776-F15E-6142-B03E-4FA996279E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313" t="10080" r="20430" b="11481"/>
            <a:stretch/>
          </p:blipFill>
          <p:spPr>
            <a:xfrm>
              <a:off x="2030081" y="18537095"/>
              <a:ext cx="914694" cy="1486082"/>
            </a:xfrm>
            <a:prstGeom prst="roundRect">
              <a:avLst>
                <a:gd name="adj" fmla="val 3110"/>
              </a:avLst>
            </a:prstGeom>
            <a:ln w="12700">
              <a:solidFill>
                <a:srgbClr val="0F75BE"/>
              </a:solidFill>
            </a:ln>
          </p:spPr>
        </p:pic>
        <p:pic>
          <p:nvPicPr>
            <p:cNvPr id="167" name="Picture 16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5FC59D6-DB17-744A-9BC0-B46A1B78D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5313" t="10080" r="20430" b="11481"/>
            <a:stretch/>
          </p:blipFill>
          <p:spPr>
            <a:xfrm>
              <a:off x="2497463" y="18661065"/>
              <a:ext cx="914694" cy="1486082"/>
            </a:xfrm>
            <a:prstGeom prst="roundRect">
              <a:avLst>
                <a:gd name="adj" fmla="val 3110"/>
              </a:avLst>
            </a:prstGeom>
            <a:ln w="12700">
              <a:solidFill>
                <a:srgbClr val="0F75BE"/>
              </a:solidFill>
            </a:ln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13BED74-A07A-C045-B651-80BADB66C464}"/>
              </a:ext>
            </a:extLst>
          </p:cNvPr>
          <p:cNvGrpSpPr/>
          <p:nvPr/>
        </p:nvGrpSpPr>
        <p:grpSpPr>
          <a:xfrm>
            <a:off x="16652260" y="17353005"/>
            <a:ext cx="8329759" cy="8689466"/>
            <a:chOff x="16652260" y="17353005"/>
            <a:chExt cx="8329759" cy="8689466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A75FC00-0CD8-0F47-A5DD-99417BB694EE}"/>
                </a:ext>
              </a:extLst>
            </p:cNvPr>
            <p:cNvGrpSpPr/>
            <p:nvPr/>
          </p:nvGrpSpPr>
          <p:grpSpPr>
            <a:xfrm>
              <a:off x="16652260" y="17353005"/>
              <a:ext cx="8329759" cy="8689466"/>
              <a:chOff x="16652260" y="17353005"/>
              <a:chExt cx="8329759" cy="8689466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C329B00-1ACF-5149-856F-509683AD8686}"/>
                  </a:ext>
                </a:extLst>
              </p:cNvPr>
              <p:cNvGrpSpPr/>
              <p:nvPr/>
            </p:nvGrpSpPr>
            <p:grpSpPr>
              <a:xfrm>
                <a:off x="16652260" y="17353005"/>
                <a:ext cx="8329759" cy="8689466"/>
                <a:chOff x="17738110" y="17353005"/>
                <a:chExt cx="7809287" cy="8349467"/>
              </a:xfrm>
            </p:grpSpPr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E6D601FF-9304-AD46-993E-510E3D704B0A}"/>
                    </a:ext>
                  </a:extLst>
                </p:cNvPr>
                <p:cNvGrpSpPr/>
                <p:nvPr/>
              </p:nvGrpSpPr>
              <p:grpSpPr>
                <a:xfrm>
                  <a:off x="17738110" y="17353005"/>
                  <a:ext cx="7809287" cy="8349467"/>
                  <a:chOff x="18309610" y="18030643"/>
                  <a:chExt cx="7809287" cy="7215534"/>
                </a:xfrm>
              </p:grpSpPr>
              <p:sp>
                <p:nvSpPr>
                  <p:cNvPr id="203" name="Rounded Rectangle 202">
                    <a:extLst>
                      <a:ext uri="{FF2B5EF4-FFF2-40B4-BE49-F238E27FC236}">
                        <a16:creationId xmlns:a16="http://schemas.microsoft.com/office/drawing/2014/main" id="{94BF6362-A5AB-794C-980E-6F2C3E4E7FAF}"/>
                      </a:ext>
                    </a:extLst>
                  </p:cNvPr>
                  <p:cNvSpPr/>
                  <p:nvPr/>
                </p:nvSpPr>
                <p:spPr>
                  <a:xfrm>
                    <a:off x="18309610" y="18030643"/>
                    <a:ext cx="7809287" cy="7215534"/>
                  </a:xfrm>
                  <a:prstGeom prst="roundRect">
                    <a:avLst/>
                  </a:prstGeom>
                  <a:solidFill>
                    <a:srgbClr val="1A1A1A"/>
                  </a:solidFill>
                  <a:ln w="254000">
                    <a:solidFill>
                      <a:srgbClr val="00A64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4" name="TextBox 203">
                    <a:extLst>
                      <a:ext uri="{FF2B5EF4-FFF2-40B4-BE49-F238E27FC236}">
                        <a16:creationId xmlns:a16="http://schemas.microsoft.com/office/drawing/2014/main" id="{F9F0535F-3F28-264F-9C2A-968651FD5422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6605" y="18430037"/>
                    <a:ext cx="7108702" cy="1323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4000" b="1" dirty="0">
                        <a:solidFill>
                          <a:schemeClr val="bg1"/>
                        </a:solidFill>
                        <a:latin typeface="Helvetica" pitchFamily="2" charset="0"/>
                      </a:rPr>
                      <a:t>3. Look for similar whistle shapes</a:t>
                    </a:r>
                  </a:p>
                </p:txBody>
              </p:sp>
            </p:grpSp>
            <p:pic>
              <p:nvPicPr>
                <p:cNvPr id="201" name="Picture 200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A4686231-9F6C-2546-89DF-A69DA1802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1204" t="9727" r="2012" b="13007"/>
                <a:stretch/>
              </p:blipFill>
              <p:spPr>
                <a:xfrm>
                  <a:off x="22467677" y="19644539"/>
                  <a:ext cx="1520042" cy="2926800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0A64F"/>
                  </a:solidFill>
                </a:ln>
              </p:spPr>
            </p:pic>
            <p:pic>
              <p:nvPicPr>
                <p:cNvPr id="202" name="Picture 201" descr="A picture containing diagram&#10;&#10;Description automatically generated">
                  <a:extLst>
                    <a:ext uri="{FF2B5EF4-FFF2-40B4-BE49-F238E27FC236}">
                      <a16:creationId xmlns:a16="http://schemas.microsoft.com/office/drawing/2014/main" id="{DE217FC7-86EE-E142-BE2B-1DA24EA49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3631" t="9727" r="52541" b="13007"/>
                <a:stretch/>
              </p:blipFill>
              <p:spPr>
                <a:xfrm>
                  <a:off x="22948346" y="22373502"/>
                  <a:ext cx="1397867" cy="2926800"/>
                </a:xfrm>
                <a:prstGeom prst="roundRect">
                  <a:avLst>
                    <a:gd name="adj" fmla="val 3375"/>
                  </a:avLst>
                </a:prstGeom>
                <a:ln w="12700">
                  <a:solidFill>
                    <a:srgbClr val="00A64F"/>
                  </a:solidFill>
                </a:ln>
              </p:spPr>
            </p:pic>
          </p:grpSp>
          <p:pic>
            <p:nvPicPr>
              <p:cNvPr id="199" name="Picture 198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D6876BC7-BBCE-634F-A5F1-DF1A2D1BB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1204" t="9727" r="2012" b="13007"/>
              <a:stretch/>
            </p:blipFill>
            <p:spPr>
              <a:xfrm>
                <a:off x="23012305" y="20249861"/>
                <a:ext cx="1520042" cy="2926800"/>
              </a:xfrm>
              <a:prstGeom prst="roundRect">
                <a:avLst>
                  <a:gd name="adj" fmla="val 3375"/>
                </a:avLst>
              </a:prstGeom>
              <a:ln w="12700">
                <a:solidFill>
                  <a:srgbClr val="00A64F"/>
                </a:solidFill>
              </a:ln>
            </p:spPr>
          </p:pic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F3BBB8F-1C11-2743-94CB-3CB3AC37F9D2}"/>
                </a:ext>
              </a:extLst>
            </p:cNvPr>
            <p:cNvGrpSpPr/>
            <p:nvPr/>
          </p:nvGrpSpPr>
          <p:grpSpPr>
            <a:xfrm>
              <a:off x="17119758" y="19268899"/>
              <a:ext cx="3133496" cy="3934573"/>
              <a:chOff x="17119758" y="19268899"/>
              <a:chExt cx="3133496" cy="3934573"/>
            </a:xfrm>
          </p:grpSpPr>
          <p:pic>
            <p:nvPicPr>
              <p:cNvPr id="195" name="Picture 19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A1BEBEAF-6A10-2643-8660-BFDA2CE53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7119758" y="19268899"/>
                <a:ext cx="1816461" cy="295116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0A64F"/>
                </a:solidFill>
              </a:ln>
            </p:spPr>
          </p:pic>
          <p:pic>
            <p:nvPicPr>
              <p:cNvPr id="196" name="Picture 19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AE603D7-6AF2-6849-ACFD-293EEFA29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7897959" y="20252310"/>
                <a:ext cx="1816461" cy="295116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0A64F"/>
                </a:solidFill>
              </a:ln>
            </p:spPr>
          </p:pic>
          <p:pic>
            <p:nvPicPr>
              <p:cNvPr id="197" name="Picture 19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91476DE-ED03-4A49-ABCC-D70C57591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35313" t="10080" r="20430" b="11481"/>
              <a:stretch/>
            </p:blipFill>
            <p:spPr>
              <a:xfrm>
                <a:off x="18436793" y="19447544"/>
                <a:ext cx="1816461" cy="2951162"/>
              </a:xfrm>
              <a:prstGeom prst="roundRect">
                <a:avLst>
                  <a:gd name="adj" fmla="val 3110"/>
                </a:avLst>
              </a:prstGeom>
              <a:ln w="12700">
                <a:solidFill>
                  <a:srgbClr val="00A64F"/>
                </a:solidFill>
              </a:ln>
            </p:spPr>
          </p:pic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24C6135-85FB-A44D-AF31-2C83D5B8E310}"/>
              </a:ext>
            </a:extLst>
          </p:cNvPr>
          <p:cNvGrpSpPr/>
          <p:nvPr/>
        </p:nvGrpSpPr>
        <p:grpSpPr>
          <a:xfrm>
            <a:off x="663368" y="7559319"/>
            <a:ext cx="8329757" cy="8670147"/>
            <a:chOff x="663368" y="7559319"/>
            <a:chExt cx="8329757" cy="8670147"/>
          </a:xfrm>
        </p:grpSpPr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EDD92B2E-9BD8-2241-A619-D6E2F6687354}"/>
                </a:ext>
              </a:extLst>
            </p:cNvPr>
            <p:cNvSpPr/>
            <p:nvPr/>
          </p:nvSpPr>
          <p:spPr>
            <a:xfrm>
              <a:off x="663368" y="7559319"/>
              <a:ext cx="8329757" cy="8670147"/>
            </a:xfrm>
            <a:prstGeom prst="roundRect">
              <a:avLst/>
            </a:prstGeom>
            <a:solidFill>
              <a:srgbClr val="1A1A1A"/>
            </a:solidFill>
            <a:ln w="254000">
              <a:solidFill>
                <a:srgbClr val="FFCB08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15B9BCBB-A1AE-1046-8D80-18802F283558}"/>
                </a:ext>
              </a:extLst>
            </p:cNvPr>
            <p:cNvSpPr txBox="1"/>
            <p:nvPr/>
          </p:nvSpPr>
          <p:spPr>
            <a:xfrm>
              <a:off x="1092643" y="7942701"/>
              <a:ext cx="68871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1. Detect whistles from </a:t>
              </a:r>
              <a:b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</a:br>
              <a:r>
                <a:rPr lang="en-GB" sz="4000" b="1" dirty="0">
                  <a:solidFill>
                    <a:schemeClr val="bg1"/>
                  </a:solidFill>
                  <a:latin typeface="Helvetica" pitchFamily="2" charset="0"/>
                </a:rPr>
                <a:t>large audio files</a:t>
              </a:r>
            </a:p>
          </p:txBody>
        </p:sp>
        <p:sp>
          <p:nvSpPr>
            <p:cNvPr id="208" name="Bent Arrow 207">
              <a:extLst>
                <a:ext uri="{FF2B5EF4-FFF2-40B4-BE49-F238E27FC236}">
                  <a16:creationId xmlns:a16="http://schemas.microsoft.com/office/drawing/2014/main" id="{ED8B70C1-CE0E-7044-865B-983946DFF047}"/>
                </a:ext>
              </a:extLst>
            </p:cNvPr>
            <p:cNvSpPr/>
            <p:nvPr/>
          </p:nvSpPr>
          <p:spPr>
            <a:xfrm rot="10800000" flipH="1">
              <a:off x="2125513" y="10826139"/>
              <a:ext cx="1675937" cy="3453499"/>
            </a:xfrm>
            <a:prstGeom prst="bentArrow">
              <a:avLst>
                <a:gd name="adj1" fmla="val 12866"/>
                <a:gd name="adj2" fmla="val 25000"/>
                <a:gd name="adj3" fmla="val 25000"/>
                <a:gd name="adj4" fmla="val 43750"/>
              </a:avLst>
            </a:prstGeom>
            <a:solidFill>
              <a:srgbClr val="FFCB08"/>
            </a:solidFill>
            <a:ln>
              <a:solidFill>
                <a:srgbClr val="FFCB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AEE9FA04-4F42-F447-9B0E-EBF626C0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5753" t="5217" r="4976" b="7812"/>
            <a:stretch/>
          </p:blipFill>
          <p:spPr>
            <a:xfrm>
              <a:off x="1316325" y="9219337"/>
              <a:ext cx="6491066" cy="1826141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ECEDC38-46D9-394D-A686-4DE437668F27}"/>
                </a:ext>
              </a:extLst>
            </p:cNvPr>
            <p:cNvSpPr txBox="1"/>
            <p:nvPr/>
          </p:nvSpPr>
          <p:spPr>
            <a:xfrm>
              <a:off x="1897387" y="15232972"/>
              <a:ext cx="5682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Helvetica" pitchFamily="2" charset="0"/>
                </a:rPr>
                <a:t>20190807_123010_3S_2W.png</a:t>
              </a:r>
            </a:p>
          </p:txBody>
        </p:sp>
        <p:pic>
          <p:nvPicPr>
            <p:cNvPr id="211" name="Picture 21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012652A-3F84-3A49-A2D9-BBD51550D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845" t="9727" r="2012" b="13007"/>
            <a:stretch/>
          </p:blipFill>
          <p:spPr>
            <a:xfrm>
              <a:off x="3958784" y="12766502"/>
              <a:ext cx="2995900" cy="2434978"/>
            </a:xfrm>
            <a:prstGeom prst="roundRect">
              <a:avLst>
                <a:gd name="adj" fmla="val 3375"/>
              </a:avLst>
            </a:prstGeom>
            <a:ln w="12700">
              <a:solidFill>
                <a:srgbClr val="FFCB08"/>
              </a:solidFill>
            </a:ln>
          </p:spPr>
        </p:pic>
        <p:pic>
          <p:nvPicPr>
            <p:cNvPr id="212" name="Picture 21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D4C17A3-2E67-A243-BD13-4A61BDEF7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0392" t="10080" r="887" b="10886"/>
            <a:stretch/>
          </p:blipFill>
          <p:spPr>
            <a:xfrm>
              <a:off x="4519217" y="12115090"/>
              <a:ext cx="2996980" cy="2447289"/>
            </a:xfrm>
            <a:prstGeom prst="roundRect">
              <a:avLst>
                <a:gd name="adj" fmla="val 2676"/>
              </a:avLst>
            </a:prstGeom>
            <a:ln w="12700">
              <a:solidFill>
                <a:srgbClr val="FFCB08"/>
              </a:solidFill>
            </a:ln>
          </p:spPr>
        </p:pic>
        <p:pic>
          <p:nvPicPr>
            <p:cNvPr id="213" name="Picture 2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448DD73-EB89-4541-A622-7ACAFB542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698" t="9790" r="1263" b="11687"/>
            <a:stretch/>
          </p:blipFill>
          <p:spPr>
            <a:xfrm>
              <a:off x="5076516" y="11352860"/>
              <a:ext cx="3010582" cy="2461424"/>
            </a:xfrm>
            <a:prstGeom prst="roundRect">
              <a:avLst>
                <a:gd name="adj" fmla="val 2219"/>
              </a:avLst>
            </a:prstGeom>
            <a:ln w="12700">
              <a:solidFill>
                <a:srgbClr val="FFCB08"/>
              </a:solidFill>
            </a:ln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91105482-84CB-6344-8017-9037699F68BA}"/>
              </a:ext>
            </a:extLst>
          </p:cNvPr>
          <p:cNvSpPr txBox="1"/>
          <p:nvPr/>
        </p:nvSpPr>
        <p:spPr>
          <a:xfrm>
            <a:off x="27459879" y="4713941"/>
            <a:ext cx="49394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>
                <a:solidFill>
                  <a:schemeClr val="bg1"/>
                </a:solidFill>
                <a:latin typeface="Helvetica" pitchFamily="2" charset="0"/>
              </a:rPr>
              <a:t>This network has been built using data collected from the North Sea, off the coats of Northumberland, UK between 2019 &amp; 2020.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0C63CC2-A3E4-4344-8860-A61EE69480BC}"/>
              </a:ext>
            </a:extLst>
          </p:cNvPr>
          <p:cNvSpPr txBox="1"/>
          <p:nvPr/>
        </p:nvSpPr>
        <p:spPr>
          <a:xfrm>
            <a:off x="27502485" y="14775261"/>
            <a:ext cx="4896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Helvetica" pitchFamily="2" charset="0"/>
              </a:rPr>
              <a:t>The white box on the map shows the research area.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559B41-6578-224D-94F5-1AF8C3DD8CF6}"/>
              </a:ext>
            </a:extLst>
          </p:cNvPr>
          <p:cNvGrpSpPr>
            <a:grpSpLocks noChangeAspect="1"/>
          </p:cNvGrpSpPr>
          <p:nvPr/>
        </p:nvGrpSpPr>
        <p:grpSpPr>
          <a:xfrm>
            <a:off x="27423441" y="8145667"/>
            <a:ext cx="4933518" cy="6701461"/>
            <a:chOff x="10110131" y="11358743"/>
            <a:chExt cx="5364067" cy="7286299"/>
          </a:xfrm>
        </p:grpSpPr>
        <p:pic>
          <p:nvPicPr>
            <p:cNvPr id="109" name="Picture 108" descr="Map&#10;&#10;Description automatically generated">
              <a:extLst>
                <a:ext uri="{FF2B5EF4-FFF2-40B4-BE49-F238E27FC236}">
                  <a16:creationId xmlns:a16="http://schemas.microsoft.com/office/drawing/2014/main" id="{61201E4A-07A5-AD42-B0CC-E0E8904A8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110131" y="11358743"/>
              <a:ext cx="5364067" cy="728629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034971-1F97-8041-AC88-0F8951E0A4AD}"/>
                </a:ext>
              </a:extLst>
            </p:cNvPr>
            <p:cNvGrpSpPr/>
            <p:nvPr/>
          </p:nvGrpSpPr>
          <p:grpSpPr>
            <a:xfrm>
              <a:off x="11051928" y="11445506"/>
              <a:ext cx="1615260" cy="261610"/>
              <a:chOff x="11051928" y="11445506"/>
              <a:chExt cx="1615260" cy="26161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249429-70AF-DF4B-9FB7-E9492381CC7E}"/>
                  </a:ext>
                </a:extLst>
              </p:cNvPr>
              <p:cNvSpPr/>
              <p:nvPr/>
            </p:nvSpPr>
            <p:spPr>
              <a:xfrm>
                <a:off x="12075627" y="11507297"/>
                <a:ext cx="387350" cy="129226"/>
              </a:xfrm>
              <a:prstGeom prst="rect">
                <a:avLst/>
              </a:prstGeom>
              <a:solidFill>
                <a:srgbClr val="1A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2EF7D50C-717E-DB47-84CF-6774D037CAF8}"/>
                  </a:ext>
                </a:extLst>
              </p:cNvPr>
              <p:cNvSpPr txBox="1"/>
              <p:nvPr/>
            </p:nvSpPr>
            <p:spPr>
              <a:xfrm>
                <a:off x="11975972" y="11445506"/>
                <a:ext cx="69121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chemeClr val="bg1"/>
                    </a:solidFill>
                    <a:latin typeface="Helvetica" pitchFamily="2" charset="0"/>
                  </a:rPr>
                  <a:t>200 km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333E4F-61A6-AF4E-B3CD-5F7209DD879C}"/>
                  </a:ext>
                </a:extLst>
              </p:cNvPr>
              <p:cNvSpPr/>
              <p:nvPr/>
            </p:nvSpPr>
            <p:spPr>
              <a:xfrm>
                <a:off x="11051928" y="11523492"/>
                <a:ext cx="987390" cy="106681"/>
              </a:xfrm>
              <a:prstGeom prst="rect">
                <a:avLst/>
              </a:prstGeom>
              <a:solidFill>
                <a:srgbClr val="1A19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D3DC4F7-69F8-8544-AB0C-F6C7E8DCD964}"/>
                  </a:ext>
                </a:extLst>
              </p:cNvPr>
              <p:cNvGrpSpPr/>
              <p:nvPr/>
            </p:nvGrpSpPr>
            <p:grpSpPr>
              <a:xfrm>
                <a:off x="11073194" y="11523366"/>
                <a:ext cx="966124" cy="108000"/>
                <a:chOff x="11067803" y="11547582"/>
                <a:chExt cx="966124" cy="86400"/>
              </a:xfrm>
            </p:grpSpPr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1888613A-9191-1E42-A263-F35AE32BBC8A}"/>
                    </a:ext>
                  </a:extLst>
                </p:cNvPr>
                <p:cNvSpPr/>
                <p:nvPr/>
              </p:nvSpPr>
              <p:spPr>
                <a:xfrm>
                  <a:off x="11067803" y="11547582"/>
                  <a:ext cx="482420" cy="86400"/>
                </a:xfrm>
                <a:prstGeom prst="rect">
                  <a:avLst/>
                </a:prstGeom>
                <a:solidFill>
                  <a:srgbClr val="ED7D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9932AC13-8FA4-2744-B0CE-09AEFC3BF735}"/>
                    </a:ext>
                  </a:extLst>
                </p:cNvPr>
                <p:cNvSpPr/>
                <p:nvPr/>
              </p:nvSpPr>
              <p:spPr>
                <a:xfrm>
                  <a:off x="11551527" y="11547582"/>
                  <a:ext cx="482400" cy="86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26097B5-42D5-9D45-981B-F7B2105A2FE1}"/>
              </a:ext>
            </a:extLst>
          </p:cNvPr>
          <p:cNvSpPr txBox="1"/>
          <p:nvPr/>
        </p:nvSpPr>
        <p:spPr>
          <a:xfrm>
            <a:off x="10188766" y="8934203"/>
            <a:ext cx="5294412" cy="1665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dirty="0">
              <a:solidFill>
                <a:schemeClr val="bg1"/>
              </a:solidFill>
              <a:latin typeface="Helvetica" pitchFamily="2" charset="0"/>
            </a:endParaRP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Helvetica" pitchFamily="2" charset="0"/>
              </a:rPr>
              <a:t>Signature whistle detection pipeline developed using neural networks</a:t>
            </a:r>
          </a:p>
          <a:p>
            <a:pPr marL="450850" indent="-4508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549275" indent="-549275"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A Convolutional Neural Network </a:t>
            </a:r>
            <a:br>
              <a:rPr lang="en-GB" sz="3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is used to detect whistles from large audio files.</a:t>
            </a:r>
          </a:p>
          <a:p>
            <a:pPr marL="549275" indent="-549275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  <a:latin typeface="Helvetica" pitchFamily="2" charset="0"/>
            </a:endParaRPr>
          </a:p>
          <a:p>
            <a:pPr marL="549275" indent="-549275"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Start and end points detection model</a:t>
            </a:r>
            <a:br>
              <a:rPr lang="en-GB" sz="3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is built upon a Convolutional Recurrent Neural Network. </a:t>
            </a:r>
          </a:p>
          <a:p>
            <a:pPr marL="549275" indent="-549275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  <a:latin typeface="Helvetica" pitchFamily="2" charset="0"/>
            </a:endParaRPr>
          </a:p>
          <a:p>
            <a:pPr marL="549275" indent="-549275"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A Siamese Neural Network is used to measure whistle similarities</a:t>
            </a:r>
          </a:p>
          <a:p>
            <a:pPr marL="549275" indent="-549275">
              <a:buFont typeface="+mj-lt"/>
              <a:buAutoNum type="arabicPeriod"/>
            </a:pPr>
            <a:endParaRPr lang="en-GB" sz="2000" dirty="0">
              <a:solidFill>
                <a:schemeClr val="bg1"/>
              </a:solidFill>
              <a:latin typeface="Helvetica" pitchFamily="2" charset="0"/>
            </a:endParaRPr>
          </a:p>
          <a:p>
            <a:pPr marL="549275" indent="-549275">
              <a:buFont typeface="+mj-lt"/>
              <a:buAutoNum type="arabicPeriod"/>
            </a:pP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The output from the networks above, along with SIGID,</a:t>
            </a:r>
            <a:br>
              <a:rPr lang="en-GB" sz="36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" pitchFamily="2" charset="0"/>
              </a:rPr>
              <a:t>is used to determine which detected whistles are signature whistles.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611004A-A97D-5144-A039-7725E32F40B4}"/>
              </a:ext>
            </a:extLst>
          </p:cNvPr>
          <p:cNvSpPr/>
          <p:nvPr/>
        </p:nvSpPr>
        <p:spPr>
          <a:xfrm>
            <a:off x="10111665" y="7874314"/>
            <a:ext cx="5128966" cy="963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Helvetica" pitchFamily="2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8653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165B9E65F6204AAB3E9D0830A14351" ma:contentTypeVersion="10" ma:contentTypeDescription="Create a new document." ma:contentTypeScope="" ma:versionID="bd300ad6705aabd33abe3a4367e1d734">
  <xsd:schema xmlns:xsd="http://www.w3.org/2001/XMLSchema" xmlns:xs="http://www.w3.org/2001/XMLSchema" xmlns:p="http://schemas.microsoft.com/office/2006/metadata/properties" xmlns:ns2="e4eed709-d722-41c6-8c99-c3f4d7699797" xmlns:ns3="435cf018-3c39-4c2e-ad6a-247b388a7001" targetNamespace="http://schemas.microsoft.com/office/2006/metadata/properties" ma:root="true" ma:fieldsID="f85b3dca7d2bc0ddb20d08ef2861dbe5" ns2:_="" ns3:_="">
    <xsd:import namespace="e4eed709-d722-41c6-8c99-c3f4d7699797"/>
    <xsd:import namespace="435cf018-3c39-4c2e-ad6a-247b388a70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ed709-d722-41c6-8c99-c3f4d76997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a7a97d3-a1e8-4e72-aadf-490c0711cb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5cf018-3c39-4c2e-ad6a-247b388a700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76dd128-98ee-4fba-9769-a7512ab90a2e}" ma:internalName="TaxCatchAll" ma:showField="CatchAllData" ma:web="435cf018-3c39-4c2e-ad6a-247b388a70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8BC446-E9E8-42A6-BBFB-DDC4D4028761}"/>
</file>

<file path=customXml/itemProps2.xml><?xml version="1.0" encoding="utf-8"?>
<ds:datastoreItem xmlns:ds="http://schemas.openxmlformats.org/officeDocument/2006/customXml" ds:itemID="{72299F29-8EFB-436C-9842-A3174C5DBFB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750</Words>
  <Application>Microsoft Office PowerPoint</Application>
  <PresentationFormat>Custom</PresentationFormat>
  <Paragraphs>92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Georgia Atkinson (PGR)</dc:creator>
  <cp:lastModifiedBy>Matt Linsley</cp:lastModifiedBy>
  <cp:revision>8</cp:revision>
  <dcterms:created xsi:type="dcterms:W3CDTF">2022-06-20T17:44:37Z</dcterms:created>
  <dcterms:modified xsi:type="dcterms:W3CDTF">2024-03-21T13:56:16Z</dcterms:modified>
</cp:coreProperties>
</file>